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72"/>
  </p:notesMasterIdLst>
  <p:sldIdLst>
    <p:sldId id="257" r:id="rId2"/>
    <p:sldId id="404" r:id="rId3"/>
    <p:sldId id="405" r:id="rId4"/>
    <p:sldId id="407" r:id="rId5"/>
    <p:sldId id="408" r:id="rId6"/>
    <p:sldId id="410" r:id="rId7"/>
    <p:sldId id="359" r:id="rId8"/>
    <p:sldId id="411" r:id="rId9"/>
    <p:sldId id="412" r:id="rId10"/>
    <p:sldId id="413" r:id="rId11"/>
    <p:sldId id="414" r:id="rId12"/>
    <p:sldId id="415" r:id="rId13"/>
    <p:sldId id="416" r:id="rId14"/>
    <p:sldId id="418" r:id="rId15"/>
    <p:sldId id="417" r:id="rId16"/>
    <p:sldId id="419" r:id="rId17"/>
    <p:sldId id="420" r:id="rId18"/>
    <p:sldId id="425" r:id="rId19"/>
    <p:sldId id="421" r:id="rId20"/>
    <p:sldId id="422" r:id="rId21"/>
    <p:sldId id="423" r:id="rId22"/>
    <p:sldId id="426" r:id="rId23"/>
    <p:sldId id="427" r:id="rId24"/>
    <p:sldId id="428" r:id="rId25"/>
    <p:sldId id="429" r:id="rId26"/>
    <p:sldId id="430" r:id="rId27"/>
    <p:sldId id="431" r:id="rId28"/>
    <p:sldId id="473" r:id="rId29"/>
    <p:sldId id="432" r:id="rId30"/>
    <p:sldId id="433" r:id="rId31"/>
    <p:sldId id="434" r:id="rId32"/>
    <p:sldId id="435" r:id="rId33"/>
    <p:sldId id="436" r:id="rId34"/>
    <p:sldId id="441" r:id="rId35"/>
    <p:sldId id="439" r:id="rId36"/>
    <p:sldId id="440" r:id="rId37"/>
    <p:sldId id="438" r:id="rId38"/>
    <p:sldId id="442" r:id="rId39"/>
    <p:sldId id="336" r:id="rId40"/>
    <p:sldId id="467" r:id="rId41"/>
    <p:sldId id="471" r:id="rId42"/>
    <p:sldId id="468" r:id="rId43"/>
    <p:sldId id="472" r:id="rId44"/>
    <p:sldId id="469" r:id="rId45"/>
    <p:sldId id="470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6" r:id="rId70"/>
    <p:sldId id="388" r:id="rId7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526FEFE-B5A8-4557-8373-9F366A8065CF}">
          <p14:sldIdLst>
            <p14:sldId id="257"/>
            <p14:sldId id="404"/>
            <p14:sldId id="405"/>
            <p14:sldId id="407"/>
            <p14:sldId id="408"/>
            <p14:sldId id="410"/>
            <p14:sldId id="359"/>
            <p14:sldId id="411"/>
            <p14:sldId id="412"/>
            <p14:sldId id="413"/>
            <p14:sldId id="414"/>
            <p14:sldId id="415"/>
            <p14:sldId id="416"/>
            <p14:sldId id="418"/>
            <p14:sldId id="417"/>
            <p14:sldId id="419"/>
            <p14:sldId id="420"/>
            <p14:sldId id="425"/>
            <p14:sldId id="421"/>
            <p14:sldId id="422"/>
            <p14:sldId id="423"/>
            <p14:sldId id="426"/>
            <p14:sldId id="427"/>
            <p14:sldId id="428"/>
            <p14:sldId id="429"/>
            <p14:sldId id="430"/>
            <p14:sldId id="431"/>
            <p14:sldId id="473"/>
            <p14:sldId id="432"/>
            <p14:sldId id="433"/>
            <p14:sldId id="434"/>
            <p14:sldId id="435"/>
            <p14:sldId id="436"/>
            <p14:sldId id="441"/>
            <p14:sldId id="439"/>
            <p14:sldId id="440"/>
            <p14:sldId id="438"/>
            <p14:sldId id="442"/>
            <p14:sldId id="336"/>
            <p14:sldId id="467"/>
            <p14:sldId id="471"/>
            <p14:sldId id="468"/>
            <p14:sldId id="472"/>
            <p14:sldId id="469"/>
            <p14:sldId id="470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94"/>
  </p:normalViewPr>
  <p:slideViewPr>
    <p:cSldViewPr snapToGrid="0" snapToObjects="1" showGuides="1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ED15D482-1BD1-954E-B95B-0ED11A3CEC69}"/>
              </a:ext>
            </a:extLst>
          </p:cNvPr>
          <p:cNvSpPr/>
          <p:nvPr/>
        </p:nvSpPr>
        <p:spPr>
          <a:xfrm>
            <a:off x="3066460" y="0"/>
            <a:ext cx="9141306" cy="6857984"/>
          </a:xfrm>
          <a:custGeom>
            <a:avLst/>
            <a:gdLst>
              <a:gd name="connsiteX0" fmla="*/ 0 w 9141306"/>
              <a:gd name="connsiteY0" fmla="*/ 0 h 6857984"/>
              <a:gd name="connsiteX1" fmla="*/ 2220627 w 9141306"/>
              <a:gd name="connsiteY1" fmla="*/ 0 h 6857984"/>
              <a:gd name="connsiteX2" fmla="*/ 2227664 w 9141306"/>
              <a:gd name="connsiteY2" fmla="*/ 71102 h 6857984"/>
              <a:gd name="connsiteX3" fmla="*/ 5269599 w 9141306"/>
              <a:gd name="connsiteY3" fmla="*/ 4980435 h 6857984"/>
              <a:gd name="connsiteX4" fmla="*/ 5269599 w 9141306"/>
              <a:gd name="connsiteY4" fmla="*/ 0 h 6857984"/>
              <a:gd name="connsiteX5" fmla="*/ 7482942 w 9141306"/>
              <a:gd name="connsiteY5" fmla="*/ 0 h 6857984"/>
              <a:gd name="connsiteX6" fmla="*/ 7482942 w 9141306"/>
              <a:gd name="connsiteY6" fmla="*/ 2561872 h 6857984"/>
              <a:gd name="connsiteX7" fmla="*/ 9008436 w 9141306"/>
              <a:gd name="connsiteY7" fmla="*/ 1827258 h 6857984"/>
              <a:gd name="connsiteX8" fmla="*/ 9141306 w 9141306"/>
              <a:gd name="connsiteY8" fmla="*/ 1710545 h 6857984"/>
              <a:gd name="connsiteX9" fmla="*/ 9141306 w 9141306"/>
              <a:gd name="connsiteY9" fmla="*/ 5220992 h 6857984"/>
              <a:gd name="connsiteX10" fmla="*/ 9053277 w 9141306"/>
              <a:gd name="connsiteY10" fmla="*/ 5161765 h 6857984"/>
              <a:gd name="connsiteX11" fmla="*/ 7482942 w 9141306"/>
              <a:gd name="connsiteY11" fmla="*/ 4623280 h 6857984"/>
              <a:gd name="connsiteX12" fmla="*/ 7482942 w 9141306"/>
              <a:gd name="connsiteY12" fmla="*/ 6857984 h 6857984"/>
              <a:gd name="connsiteX13" fmla="*/ 3958880 w 9141306"/>
              <a:gd name="connsiteY13" fmla="*/ 6857984 h 6857984"/>
              <a:gd name="connsiteX14" fmla="*/ 3937392 w 9141306"/>
              <a:gd name="connsiteY14" fmla="*/ 6847097 h 6857984"/>
              <a:gd name="connsiteX15" fmla="*/ 53599 w 9141306"/>
              <a:gd name="connsiteY15" fmla="*/ 394338 h 68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306" h="6857984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 w="6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29B294C-AB67-486D-B249-B3D5AA32500F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155B482B-8286-425B-8963-00C1AA4081E4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" name="Полилиния 4">
                <a:extLst>
                  <a:ext uri="{FF2B5EF4-FFF2-40B4-BE49-F238E27FC236}">
                    <a16:creationId xmlns:a16="http://schemas.microsoft.com/office/drawing/2014/main" id="{7B91AF19-E7BE-44A1-93A3-998EAF178A3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5">
                <a:extLst>
                  <a:ext uri="{FF2B5EF4-FFF2-40B4-BE49-F238E27FC236}">
                    <a16:creationId xmlns:a16="http://schemas.microsoft.com/office/drawing/2014/main" id="{0767E853-25A4-4B31-8210-0EE4885596E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 14">
              <a:extLst>
                <a:ext uri="{FF2B5EF4-FFF2-40B4-BE49-F238E27FC236}">
                  <a16:creationId xmlns:a16="http://schemas.microsoft.com/office/drawing/2014/main" id="{8587603D-F870-4B17-BDCE-3CDCBBAF437D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61283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560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942852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8199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610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664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1E3D7-AE31-4D1D-B84F-A9C5549FD2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53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B15AF9-8EA5-4DFD-A86C-F334BDA2E9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04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4514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7083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426759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8AF114E-3922-48C8-BB00-2648CA7DF9BD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1B048C5B-186E-4863-AD43-6920DF039FBE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7" name="Полилиния 14">
                <a:extLst>
                  <a:ext uri="{FF2B5EF4-FFF2-40B4-BE49-F238E27FC236}">
                    <a16:creationId xmlns:a16="http://schemas.microsoft.com/office/drawing/2014/main" id="{3639ADB9-2379-4AAD-B925-C644D157E66B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5">
                <a:extLst>
                  <a:ext uri="{FF2B5EF4-FFF2-40B4-BE49-F238E27FC236}">
                    <a16:creationId xmlns:a16="http://schemas.microsoft.com/office/drawing/2014/main" id="{FB5EC27A-C659-49CE-8C3C-A6580D2B997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" name="Полилиния 13">
              <a:extLst>
                <a:ext uri="{FF2B5EF4-FFF2-40B4-BE49-F238E27FC236}">
                  <a16:creationId xmlns:a16="http://schemas.microsoft.com/office/drawing/2014/main" id="{3F61C281-5180-4F83-8C85-B8291308054E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80177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728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244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964355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981975-8BAD-4078-83F2-E4444FBD3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96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6A2786-6A6B-499F-8660-0C8E1FBAF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D3A14B-95E3-459B-ADB7-DCA2135B82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99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E55D65-B098-40F9-B716-2E6D917DFD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837895-E04A-4836-A666-006F5D4D8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6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653353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F684E85B-54AA-4C7E-B3C5-2FF48D4E060B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485E648-34C5-4126-BCCF-8AA440C97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8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A0C62B4-DD2B-4E19-9D89-880FB79D6D30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2" name="Скругленный прямоугольник 15">
              <a:extLst>
                <a:ext uri="{FF2B5EF4-FFF2-40B4-BE49-F238E27FC236}">
                  <a16:creationId xmlns:a16="http://schemas.microsoft.com/office/drawing/2014/main" id="{EF4420CF-44F6-4971-A3CB-6F4859247F9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5C56460-8777-4F20-8B96-DF81D80A4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7CF431E-320F-4DEE-BCAB-52B44B18A98F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" name="Скругленный прямоугольник 20">
              <a:extLst>
                <a:ext uri="{FF2B5EF4-FFF2-40B4-BE49-F238E27FC236}">
                  <a16:creationId xmlns:a16="http://schemas.microsoft.com/office/drawing/2014/main" id="{770F6D9A-4937-467B-A814-9422D2D5F038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A4E11D32-F38F-45E3-86F8-427536591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28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  <p:sp>
        <p:nvSpPr>
          <p:cNvPr id="14" name="Скругленный прямоугольник 25">
            <a:extLst>
              <a:ext uri="{FF2B5EF4-FFF2-40B4-BE49-F238E27FC236}">
                <a16:creationId xmlns:a16="http://schemas.microsoft.com/office/drawing/2014/main" id="{5C28B4A8-E301-4822-919B-107223CD0B38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32">
            <a:extLst>
              <a:ext uri="{FF2B5EF4-FFF2-40B4-BE49-F238E27FC236}">
                <a16:creationId xmlns:a16="http://schemas.microsoft.com/office/drawing/2014/main" id="{BE41B19D-BFA3-4B52-A2D6-94539CD07470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4870890-B5B9-4F02-B5FC-066C5A8F2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637852-0C7C-400E-B7D3-0702021D2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0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FB0DB8-C71C-4468-A809-BAA176EAA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1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D72EC2-1D3F-4258-BFE8-EF9847349A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60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972211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02189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46562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58623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60905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564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074345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4175E-1C94-4685-BC72-03AAC965808E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2237730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BE524-55BD-41C0-82E7-8114E58F8850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34020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334260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4D4447-B460-4DB0-9CFC-66C935A85B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0651121-A23D-4951-8A6C-CCAA6E230629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E1AA65D5-EADC-4164-A710-DD9B3CFF7818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7" name="Полилиния 10">
                <a:extLst>
                  <a:ext uri="{FF2B5EF4-FFF2-40B4-BE49-F238E27FC236}">
                    <a16:creationId xmlns:a16="http://schemas.microsoft.com/office/drawing/2014/main" id="{0F758A10-4FF6-4991-987C-B7C8064A8BC8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Полилиния 11">
                <a:extLst>
                  <a:ext uri="{FF2B5EF4-FFF2-40B4-BE49-F238E27FC236}">
                    <a16:creationId xmlns:a16="http://schemas.microsoft.com/office/drawing/2014/main" id="{239B1A7B-2558-402F-9E6C-562866F564E3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6" name="Полилиния 9">
              <a:extLst>
                <a:ext uri="{FF2B5EF4-FFF2-40B4-BE49-F238E27FC236}">
                  <a16:creationId xmlns:a16="http://schemas.microsoft.com/office/drawing/2014/main" id="{95E5F91D-90AF-4976-AF65-87B600E02D65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07154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DB5CC2-FE94-499A-81AC-03B2E3B1B7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8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E96FBA-9F06-48D5-A183-34D9D0527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73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511530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16153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63552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46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558400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327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79208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7851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15428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3178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5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706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353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696505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747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05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10631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350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AB45831-5A41-46A7-B645-FC8DCFF7E160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5499BEF-B29B-4A40-9FF8-F5E97061F4EA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187B8539-809B-4A0C-B14A-114150ED915B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9AC1D955-736E-4722-8443-5EFD7F911D86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D3C2F349-F7F4-4239-909A-C3C64658F881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7743953A-80E7-48E7-9847-E6E6B1C16F34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C7B4D9C7-27B9-42B4-8FDC-4340D7394108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F1F7E952-F142-486F-9050-2D658F733E47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29B2A136-0098-4785-B1B0-8A292625B393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90EDCCE0-E2D9-42A2-82C0-FEA957BD0309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6F74694-0E43-4D57-B090-9DE31101D8F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B04ABC4E-6181-4CCF-BBB0-A5D9AF610446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8F03B812-922F-4B27-917D-AD56E4AD5FFF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BFC4D9A8-03A0-4352-84AA-AC3C4C55934F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B038F8D0-C86F-4CD6-9FD1-EE6CF08D72E9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2346C28E-8C16-4412-92BE-CAD14CB55447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367C985C-5EA3-4113-8CAE-5800FDAD8DBE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EA689CA-605A-4CCE-BC14-174F03359B9B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A47ABF8D-3F98-4027-B5BC-553D579BB9DC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45890F30-3FDF-4C72-B741-661A9448619A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DE95B04C-B0D0-422D-858F-671976B0B72D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D567FA7-4ABB-4F6F-A4C9-AB9C0D396BE5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A600F942-65B4-4BE4-8925-1E74E03FF4D5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00CF7F86-9C33-4DD6-A7D4-041A32543DCA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F9ADFF9B-B1D0-443D-A386-64F27C445630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8774382-C3ED-4451-8AB2-E7835534B68D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7910AA9C-48C9-4DF5-B28D-8D8547C5128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F9D74A4F-278D-4EAB-891B-2BB8C83F17AA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97D43275-00D0-4A95-AF46-1C9EF0631964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B32A5978-E67F-4D44-9D93-2D2D65703054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29D96B5F-5AB1-4B05-A66C-7C55E619B5EF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882BA2A2-3B79-4250-BB7B-A1A528247589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1B7AC49-D01B-496E-9A84-AC9354524B16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E28468C2-53E4-4E9F-A8D4-DD0D1F1D0F1E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0F256EE9-D98F-43C0-B124-994560BF887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8DCDEC0C-CCE1-49F2-9181-F9AF4895127A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06F50BF8-8B9E-4E29-BA11-6DE268C05F0C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7F73754-16C5-4B12-B51A-8EC1FA821B27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6AAE0147-1EE3-4EFE-AE7E-B6FD369A26D2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8FB95073-8E46-4B32-A779-DEDEF101AA14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03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702" r:id="rId43"/>
    <p:sldLayoutId id="2147483759" r:id="rId44"/>
    <p:sldLayoutId id="2147483756" r:id="rId45"/>
    <p:sldLayoutId id="2147483703" r:id="rId46"/>
    <p:sldLayoutId id="2147483738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57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  <p:sldLayoutId id="2147483716" r:id="rId61"/>
    <p:sldLayoutId id="2147483717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26" r:id="rId71"/>
    <p:sldLayoutId id="2147483727" r:id="rId72"/>
    <p:sldLayoutId id="2147483729" r:id="rId73"/>
    <p:sldLayoutId id="2147483740" r:id="rId74"/>
    <p:sldLayoutId id="2147483730" r:id="rId75"/>
    <p:sldLayoutId id="2147483731" r:id="rId76"/>
    <p:sldLayoutId id="2147483732" r:id="rId77"/>
    <p:sldLayoutId id="2147483735" r:id="rId78"/>
    <p:sldLayoutId id="2147483739" r:id="rId79"/>
    <p:sldLayoutId id="2147483737" r:id="rId80"/>
    <p:sldLayoutId id="2147483760" r:id="rId81"/>
    <p:sldLayoutId id="2147483761" r:id="rId8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>
          <p15:clr>
            <a:srgbClr val="FDE53C"/>
          </p15:clr>
        </p15:guide>
        <p15:guide id="14" pos="7265">
          <p15:clr>
            <a:srgbClr val="FDE53C"/>
          </p15:clr>
        </p15:guide>
        <p15:guide id="16" orient="horz" pos="3906">
          <p15:clr>
            <a:srgbClr val="FDE53C"/>
          </p15:clr>
        </p15:guide>
        <p15:guide id="17" pos="5110">
          <p15:clr>
            <a:srgbClr val="FDE53C"/>
          </p15:clr>
        </p15:guide>
        <p15:guide id="18" pos="2547">
          <p15:clr>
            <a:srgbClr val="FDE53C"/>
          </p15:clr>
        </p15:guide>
        <p15:guide id="19" pos="3840">
          <p15:clr>
            <a:srgbClr val="FDE53C"/>
          </p15:clr>
        </p15:guide>
        <p15:guide id="22" orient="horz" pos="436">
          <p15:clr>
            <a:srgbClr val="FDE53C"/>
          </p15:clr>
        </p15:guide>
        <p15:guide id="23" orient="horz" pos="1117">
          <p15:clr>
            <a:srgbClr val="FDE53C"/>
          </p15:clr>
        </p15:guide>
        <p15:guide id="24" pos="2116">
          <p15:clr>
            <a:srgbClr val="FDE53C"/>
          </p15:clr>
        </p15:guide>
        <p15:guide id="25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android.com/guide/topics/manifest/manifest-intro" TargetMode="External"/><Relationship Id="rId1" Type="http://schemas.openxmlformats.org/officeDocument/2006/relationships/slideLayout" Target="../slideLayouts/slideLayout3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32.xml"/><Relationship Id="rId4" Type="http://schemas.openxmlformats.org/officeDocument/2006/relationships/video" Target="../media/media2.mp4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BB86636-816C-4E7E-9F22-FC289CD853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Айдаров Асхар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99321"/>
            <a:ext cx="10220325" cy="2520690"/>
          </a:xfrm>
        </p:spPr>
        <p:txBody>
          <a:bodyPr/>
          <a:lstStyle/>
          <a:p>
            <a:r>
              <a:rPr lang="en-US" dirty="0"/>
              <a:t>Activity</a:t>
            </a:r>
            <a:br>
              <a:rPr lang="en-US" dirty="0"/>
            </a:br>
            <a:r>
              <a:rPr lang="en-US" dirty="0"/>
              <a:t>Fragment</a:t>
            </a:r>
            <a:br>
              <a:rPr lang="ru-RU" dirty="0"/>
            </a:br>
            <a:br>
              <a:rPr lang="ru-RU" sz="1000" dirty="0"/>
            </a:br>
            <a:r>
              <a:rPr lang="en-US" sz="4000" dirty="0"/>
              <a:t>Lifecycle and etc.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166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Intent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 fontScale="92500" lnSpcReduction="10000"/>
          </a:bodyPr>
          <a:lstStyle/>
          <a:p>
            <a:pPr marL="269875" lvl="2" indent="0">
              <a:buNone/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MainActivity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java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apply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putExtra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name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SomeKey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value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data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Uri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.parse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"tel:555–555–5555"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ru-RU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269875" lvl="2" indent="0">
              <a:buNone/>
            </a:pPr>
            <a:r>
              <a:rPr kumimoji="0" lang="en-US" altLang="ru-RU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flags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FLAG_ACTIVITY_CLEAR_TOP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FLAG_ACTIVITY_SINGLE_TOP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69875" lvl="2" indent="0">
              <a:buNone/>
            </a:pPr>
            <a:r>
              <a:rPr lang="en-US" altLang="ru-RU" sz="2000" b="1" dirty="0" err="1"/>
              <a:t>putExtra</a:t>
            </a:r>
            <a:r>
              <a:rPr lang="en-US" altLang="ru-RU" sz="2000" b="1" dirty="0"/>
              <a:t> </a:t>
            </a:r>
            <a:r>
              <a:rPr lang="ru-RU" altLang="ru-RU" sz="2000" dirty="0"/>
              <a:t>можно положить</a:t>
            </a:r>
            <a:r>
              <a:rPr lang="en-US" altLang="ru-RU" sz="2000" b="1" dirty="0"/>
              <a:t>:</a:t>
            </a:r>
            <a:endParaRPr lang="ru-RU" altLang="ru-RU" sz="2000" b="1" dirty="0"/>
          </a:p>
          <a:p>
            <a:pPr lvl="2"/>
            <a:r>
              <a:rPr lang="ru-RU" altLang="ru-RU" sz="2000" dirty="0"/>
              <a:t>Примитивы</a:t>
            </a:r>
          </a:p>
          <a:p>
            <a:pPr lvl="2"/>
            <a:r>
              <a:rPr lang="ru-RU" altLang="ru-RU" sz="2000" dirty="0"/>
              <a:t>Массивы примитивов</a:t>
            </a:r>
          </a:p>
          <a:p>
            <a:pPr lvl="2"/>
            <a:r>
              <a:rPr lang="en-US" altLang="ru-RU" sz="2000" dirty="0"/>
              <a:t>Serializable</a:t>
            </a:r>
          </a:p>
          <a:p>
            <a:pPr lvl="2"/>
            <a:r>
              <a:rPr lang="en-US" altLang="ru-RU" sz="2000" dirty="0" err="1"/>
              <a:t>Parcelable</a:t>
            </a:r>
            <a:endParaRPr lang="en-US" altLang="ru-RU" sz="2000" dirty="0"/>
          </a:p>
          <a:p>
            <a:pPr lvl="2"/>
            <a:r>
              <a:rPr lang="en-US" altLang="ru-RU" sz="2000" dirty="0"/>
              <a:t>Bundle</a:t>
            </a:r>
          </a:p>
          <a:p>
            <a:pPr marL="269875" lvl="2" indent="0">
              <a:buNone/>
            </a:pPr>
            <a:r>
              <a:rPr lang="ru-RU" altLang="ru-RU" sz="2000" dirty="0"/>
              <a:t>Есть ограничение в 1</a:t>
            </a:r>
            <a:r>
              <a:rPr lang="en-US" altLang="ru-RU" sz="2000" dirty="0"/>
              <a:t>mb</a:t>
            </a:r>
          </a:p>
          <a:p>
            <a:pPr marL="269875" lvl="2" indent="0">
              <a:buNone/>
            </a:pP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58158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603B39-0EC2-4944-94AB-87FF337B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AndroidManifest.xml</a:t>
            </a:r>
            <a:br>
              <a:rPr lang="ru-RU" dirty="0"/>
            </a:br>
            <a:r>
              <a:rPr lang="en-US" dirty="0"/>
              <a:t>Activity</a:t>
            </a:r>
            <a:endParaRPr lang="ru-RU" dirty="0"/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4E65C4E2-0AD4-4EDE-A45E-88291FD0A631}"/>
              </a:ext>
            </a:extLst>
          </p:cNvPr>
          <p:cNvSpPr txBox="1">
            <a:spLocks/>
          </p:cNvSpPr>
          <p:nvPr/>
        </p:nvSpPr>
        <p:spPr>
          <a:xfrm>
            <a:off x="671514" y="2018599"/>
            <a:ext cx="4828211" cy="418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&lt;activity&gt;</a:t>
            </a:r>
          </a:p>
          <a:p>
            <a:pPr lvl="2"/>
            <a:r>
              <a:rPr lang="en-US" sz="1600" dirty="0"/>
              <a:t>name – </a:t>
            </a:r>
            <a:r>
              <a:rPr lang="ru-RU" sz="1600" dirty="0"/>
              <a:t>путь до класса</a:t>
            </a:r>
          </a:p>
          <a:p>
            <a:pPr lvl="2"/>
            <a:r>
              <a:rPr lang="en-US" sz="1600" dirty="0"/>
              <a:t>exported – </a:t>
            </a:r>
            <a:r>
              <a:rPr lang="ru-RU" sz="1600" dirty="0"/>
              <a:t>доступность внешним приложениям</a:t>
            </a:r>
          </a:p>
          <a:p>
            <a:pPr lvl="1"/>
            <a:r>
              <a:rPr lang="en-US" sz="1800" dirty="0"/>
              <a:t>&lt;intent-filter&gt;</a:t>
            </a:r>
            <a:r>
              <a:rPr lang="ru-RU" sz="1800" dirty="0"/>
              <a:t> для неявного </a:t>
            </a:r>
            <a:r>
              <a:rPr lang="en-US" sz="1800" dirty="0"/>
              <a:t>Intent</a:t>
            </a:r>
          </a:p>
          <a:p>
            <a:pPr lvl="2"/>
            <a:r>
              <a:rPr lang="en-US" sz="1600" dirty="0"/>
              <a:t>&lt;action&gt; – </a:t>
            </a:r>
            <a:r>
              <a:rPr lang="ru-RU" sz="1600" dirty="0"/>
              <a:t>действие</a:t>
            </a:r>
          </a:p>
          <a:p>
            <a:pPr lvl="2"/>
            <a:r>
              <a:rPr lang="en-US" sz="1600" dirty="0"/>
              <a:t>&lt;data&gt; - </a:t>
            </a:r>
            <a:r>
              <a:rPr lang="ru-RU" sz="1600" dirty="0"/>
              <a:t>спецификация данных</a:t>
            </a:r>
          </a:p>
          <a:p>
            <a:pPr lvl="2"/>
            <a:r>
              <a:rPr lang="en-US" sz="1600" dirty="0"/>
              <a:t>&lt;category&gt; - </a:t>
            </a:r>
            <a:r>
              <a:rPr lang="ru-RU" sz="1600" dirty="0"/>
              <a:t>по сути определяет куда встраивается приложение</a:t>
            </a:r>
            <a:endParaRPr lang="en-US" sz="1600" dirty="0"/>
          </a:p>
          <a:p>
            <a:pPr lvl="1"/>
            <a:r>
              <a:rPr lang="en-US" sz="1800" dirty="0"/>
              <a:t>&lt;activity-alias&gt; </a:t>
            </a:r>
            <a:r>
              <a:rPr lang="ru-RU" sz="1800" dirty="0"/>
              <a:t>псевдоним</a:t>
            </a:r>
            <a:endParaRPr lang="en-US" sz="1800" dirty="0"/>
          </a:p>
          <a:p>
            <a:pPr lvl="1"/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68F35-2BEA-4418-A896-D9652A76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8" y="0"/>
            <a:ext cx="5126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0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603B39-0EC2-4944-94AB-87FF337B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749ABD-9FC3-4CA1-B578-450EBFD9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76" y="1014270"/>
            <a:ext cx="6523308" cy="46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3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Lifecycle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3B1C88-95FB-4047-A634-2458A7DD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62" y="327391"/>
            <a:ext cx="6050804" cy="6203218"/>
          </a:xfrm>
          <a:prstGeom prst="rect">
            <a:avLst/>
          </a:prstGeom>
        </p:spPr>
      </p:pic>
      <p:sp>
        <p:nvSpPr>
          <p:cNvPr id="8" name="Текст 8">
            <a:extLst>
              <a:ext uri="{FF2B5EF4-FFF2-40B4-BE49-F238E27FC236}">
                <a16:creationId xmlns:a16="http://schemas.microsoft.com/office/drawing/2014/main" id="{C3CA68E0-3040-40FB-8DFC-1D5641D67C73}"/>
              </a:ext>
            </a:extLst>
          </p:cNvPr>
          <p:cNvSpPr txBox="1">
            <a:spLocks/>
          </p:cNvSpPr>
          <p:nvPr/>
        </p:nvSpPr>
        <p:spPr>
          <a:xfrm>
            <a:off x="475953" y="1533510"/>
            <a:ext cx="4987909" cy="46323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1800" b="1" dirty="0" err="1"/>
              <a:t>onCreate</a:t>
            </a:r>
            <a:r>
              <a:rPr lang="ru-RU" sz="1800" dirty="0"/>
              <a:t>() - когда создается</a:t>
            </a:r>
          </a:p>
          <a:p>
            <a:pPr lvl="1"/>
            <a:r>
              <a:rPr lang="ru-RU" sz="1800" b="1" dirty="0" err="1"/>
              <a:t>onStart</a:t>
            </a:r>
            <a:r>
              <a:rPr lang="ru-RU" sz="1800" dirty="0"/>
              <a:t>() - когда отрисована и видима пользователю</a:t>
            </a:r>
          </a:p>
          <a:p>
            <a:pPr lvl="1"/>
            <a:r>
              <a:rPr lang="ru-RU" sz="1800" b="1" dirty="0" err="1"/>
              <a:t>onResume</a:t>
            </a:r>
            <a:r>
              <a:rPr lang="ru-RU" sz="1800" dirty="0"/>
              <a:t>() - перед тем, как станет доступна для взаимодействия с пользователем</a:t>
            </a:r>
          </a:p>
          <a:p>
            <a:pPr lvl="1"/>
            <a:r>
              <a:rPr lang="ru-RU" sz="1800" b="1" dirty="0" err="1"/>
              <a:t>onPause</a:t>
            </a:r>
            <a:r>
              <a:rPr lang="ru-RU" sz="1800" dirty="0"/>
              <a:t>() – противоположно </a:t>
            </a:r>
            <a:r>
              <a:rPr lang="ru-RU" sz="1800" b="1" dirty="0" err="1"/>
              <a:t>onResume</a:t>
            </a:r>
            <a:r>
              <a:rPr lang="ru-RU" sz="1800" dirty="0"/>
              <a:t>(). Пользователь больше не может взаимодействовать с </a:t>
            </a:r>
            <a:r>
              <a:rPr lang="ru-RU" sz="1800" dirty="0" err="1"/>
              <a:t>activity</a:t>
            </a:r>
            <a:r>
              <a:rPr lang="ru-RU" sz="1800" dirty="0"/>
              <a:t>, но она частично видна</a:t>
            </a:r>
          </a:p>
          <a:p>
            <a:pPr lvl="1"/>
            <a:r>
              <a:rPr lang="ru-RU" sz="1800" b="1" dirty="0" err="1"/>
              <a:t>onStop</a:t>
            </a:r>
            <a:r>
              <a:rPr lang="ru-RU" sz="1800" dirty="0"/>
              <a:t>() – противоположно </a:t>
            </a:r>
            <a:r>
              <a:rPr lang="ru-RU" sz="1800" b="1" dirty="0" err="1"/>
              <a:t>onStart</a:t>
            </a:r>
            <a:r>
              <a:rPr lang="ru-RU" sz="1800" dirty="0"/>
              <a:t>(). Когда </a:t>
            </a:r>
            <a:r>
              <a:rPr lang="ru-RU" sz="1800" dirty="0" err="1"/>
              <a:t>activity</a:t>
            </a:r>
            <a:r>
              <a:rPr lang="ru-RU" sz="1800" dirty="0"/>
              <a:t> больше не видна пользователю</a:t>
            </a:r>
          </a:p>
          <a:p>
            <a:pPr lvl="1"/>
            <a:r>
              <a:rPr lang="ru-RU" sz="1800" b="1" dirty="0" err="1"/>
              <a:t>onDestroy</a:t>
            </a:r>
            <a:r>
              <a:rPr lang="ru-RU" sz="1800" dirty="0"/>
              <a:t>() – противоположно </a:t>
            </a:r>
            <a:r>
              <a:rPr lang="ru-RU" sz="1800" b="1" dirty="0" err="1"/>
              <a:t>onCreate</a:t>
            </a:r>
            <a:r>
              <a:rPr lang="ru-RU" sz="1800" dirty="0"/>
              <a:t>(). Перед тем, как </a:t>
            </a:r>
            <a:r>
              <a:rPr lang="ru-RU" sz="1800" dirty="0" err="1"/>
              <a:t>activity</a:t>
            </a:r>
            <a:r>
              <a:rPr lang="ru-RU" sz="1800" dirty="0"/>
              <a:t> будет уничтожена</a:t>
            </a:r>
            <a:r>
              <a:rPr lang="en-US" sz="1800" dirty="0"/>
              <a:t>. </a:t>
            </a:r>
            <a:r>
              <a:rPr lang="ru-RU" sz="1800" dirty="0"/>
              <a:t>Может не вызваться, если система убьет процесс</a:t>
            </a:r>
          </a:p>
          <a:p>
            <a:pPr lvl="1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79539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Destroy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3B1C88-95FB-4047-A634-2458A7DD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384" y="327391"/>
            <a:ext cx="6050804" cy="6203218"/>
          </a:xfrm>
          <a:prstGeom prst="rect">
            <a:avLst/>
          </a:prstGeom>
        </p:spPr>
      </p:pic>
      <p:sp>
        <p:nvSpPr>
          <p:cNvPr id="8" name="Текст 8">
            <a:extLst>
              <a:ext uri="{FF2B5EF4-FFF2-40B4-BE49-F238E27FC236}">
                <a16:creationId xmlns:a16="http://schemas.microsoft.com/office/drawing/2014/main" id="{C3CA68E0-3040-40FB-8DFC-1D5641D67C73}"/>
              </a:ext>
            </a:extLst>
          </p:cNvPr>
          <p:cNvSpPr txBox="1">
            <a:spLocks/>
          </p:cNvSpPr>
          <p:nvPr/>
        </p:nvSpPr>
        <p:spPr>
          <a:xfrm>
            <a:off x="323176" y="1533510"/>
            <a:ext cx="5513367" cy="4464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ru-RU" sz="2000" dirty="0"/>
              <a:t>Когда уничтожается:</a:t>
            </a:r>
          </a:p>
          <a:p>
            <a:pPr lvl="1"/>
            <a:r>
              <a:rPr lang="ru-RU" sz="2000" dirty="0"/>
              <a:t>Состояние сохраняется:</a:t>
            </a:r>
          </a:p>
          <a:p>
            <a:pPr lvl="2"/>
            <a:r>
              <a:rPr lang="ru-RU" sz="2000" dirty="0"/>
              <a:t>Приложение было свернуто</a:t>
            </a:r>
          </a:p>
          <a:p>
            <a:pPr lvl="2"/>
            <a:r>
              <a:rPr lang="ru-RU" sz="2000" dirty="0"/>
              <a:t>Изменение конфигурации</a:t>
            </a:r>
          </a:p>
          <a:p>
            <a:pPr lvl="1"/>
            <a:r>
              <a:rPr lang="ru-RU" sz="2000" dirty="0"/>
              <a:t>Не сохраняется:</a:t>
            </a:r>
          </a:p>
          <a:p>
            <a:pPr lvl="2"/>
            <a:r>
              <a:rPr lang="ru-RU" sz="2000" dirty="0"/>
              <a:t>Закрытие возвратом по кнопке </a:t>
            </a:r>
            <a:r>
              <a:rPr lang="en-US" sz="2000" b="1" dirty="0"/>
              <a:t>Back</a:t>
            </a:r>
            <a:endParaRPr lang="ru-RU" sz="2000" dirty="0"/>
          </a:p>
          <a:p>
            <a:pPr lvl="2"/>
            <a:r>
              <a:rPr lang="ru-RU" sz="2000" dirty="0"/>
              <a:t>Вызовом метода </a:t>
            </a:r>
            <a:r>
              <a:rPr lang="en-US" sz="2000" b="1" dirty="0"/>
              <a:t>finish</a:t>
            </a:r>
            <a:r>
              <a:rPr lang="en-US" sz="2000" dirty="0"/>
              <a:t>()</a:t>
            </a:r>
            <a:endParaRPr lang="ru-RU" sz="2000" dirty="0"/>
          </a:p>
          <a:p>
            <a:pPr lvl="1"/>
            <a:endParaRPr lang="ru-RU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516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Save State</a:t>
            </a:r>
            <a:endParaRPr lang="ru-RU" dirty="0"/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C3CA68E0-3040-40FB-8DFC-1D5641D67C73}"/>
              </a:ext>
            </a:extLst>
          </p:cNvPr>
          <p:cNvSpPr txBox="1">
            <a:spLocks/>
          </p:cNvSpPr>
          <p:nvPr/>
        </p:nvSpPr>
        <p:spPr>
          <a:xfrm>
            <a:off x="475953" y="1533509"/>
            <a:ext cx="5620047" cy="50872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b="1" dirty="0" err="1"/>
              <a:t>onSaveInstanceState</a:t>
            </a:r>
            <a:r>
              <a:rPr lang="en-US" sz="2000" dirty="0"/>
              <a:t> - </a:t>
            </a:r>
            <a:r>
              <a:rPr lang="ru-RU" sz="2000" dirty="0"/>
              <a:t>после </a:t>
            </a:r>
            <a:r>
              <a:rPr lang="en-US" sz="2000" b="1" dirty="0" err="1"/>
              <a:t>onStop</a:t>
            </a:r>
            <a:r>
              <a:rPr lang="en-US" sz="2000" dirty="0"/>
              <a:t> </a:t>
            </a:r>
            <a:r>
              <a:rPr lang="ru-RU" sz="2000" dirty="0"/>
              <a:t>при версии </a:t>
            </a:r>
            <a:r>
              <a:rPr lang="en-US" sz="2000" dirty="0"/>
              <a:t>API ≥ 28. </a:t>
            </a:r>
            <a:r>
              <a:rPr lang="ru-RU" sz="2000" dirty="0"/>
              <a:t>Если </a:t>
            </a:r>
            <a:r>
              <a:rPr lang="en-US" sz="2000" dirty="0"/>
              <a:t>API &lt; 28 </a:t>
            </a:r>
            <a:r>
              <a:rPr lang="ru-RU" sz="2000" dirty="0"/>
              <a:t>этот метод вызывается до </a:t>
            </a:r>
            <a:r>
              <a:rPr lang="en-US" sz="2000" b="1" dirty="0" err="1"/>
              <a:t>onStop</a:t>
            </a:r>
            <a:r>
              <a:rPr lang="en-US" sz="2000" dirty="0"/>
              <a:t>() </a:t>
            </a:r>
            <a:r>
              <a:rPr lang="ru-RU" sz="2000" dirty="0"/>
              <a:t>и может вызваться до или после </a:t>
            </a:r>
            <a:r>
              <a:rPr lang="en-US" sz="2000" b="1" dirty="0" err="1"/>
              <a:t>onPause</a:t>
            </a:r>
            <a:r>
              <a:rPr lang="en-US" sz="2000" dirty="0"/>
              <a:t>()</a:t>
            </a:r>
            <a:endParaRPr lang="ru-RU" sz="2000" dirty="0"/>
          </a:p>
          <a:p>
            <a:pPr lvl="1"/>
            <a:r>
              <a:rPr lang="en-US" sz="2000" b="1" dirty="0" err="1"/>
              <a:t>onRestoreInstanceState</a:t>
            </a:r>
            <a:r>
              <a:rPr lang="ru-RU" sz="2000" dirty="0"/>
              <a:t> – после </a:t>
            </a:r>
            <a:r>
              <a:rPr lang="en-US" sz="2000" b="1" dirty="0" err="1"/>
              <a:t>onStart</a:t>
            </a:r>
            <a:r>
              <a:rPr lang="en-US" sz="2000" dirty="0"/>
              <a:t>()</a:t>
            </a:r>
            <a:r>
              <a:rPr lang="ru-RU" sz="2000" dirty="0"/>
              <a:t>. Получает сохраненное состояние как в </a:t>
            </a:r>
            <a:r>
              <a:rPr lang="en-US" sz="2000" b="1" dirty="0" err="1"/>
              <a:t>onCreate</a:t>
            </a:r>
            <a:r>
              <a:rPr lang="en-US" sz="2000" dirty="0"/>
              <a:t>()</a:t>
            </a:r>
            <a:endParaRPr lang="en-US" sz="2000" b="1" dirty="0"/>
          </a:p>
        </p:txBody>
      </p:sp>
      <p:pic>
        <p:nvPicPr>
          <p:cNvPr id="15362" name="Picture 2" descr="calling order differences for onStop() and onSaveInstanceState()">
            <a:extLst>
              <a:ext uri="{FF2B5EF4-FFF2-40B4-BE49-F238E27FC236}">
                <a16:creationId xmlns:a16="http://schemas.microsoft.com/office/drawing/2014/main" id="{0C61B35F-986C-4739-89AD-FF3ADACB3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r="21000"/>
          <a:stretch/>
        </p:blipFill>
        <p:spPr bwMode="auto">
          <a:xfrm>
            <a:off x="677334" y="4077113"/>
            <a:ext cx="4693319" cy="267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0DE356-EC1A-4848-83B4-65D7DE4A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371" y="327391"/>
            <a:ext cx="6050804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6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Save State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8142B8-4CDA-404B-995A-BC0D3AA9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75" y="3169920"/>
            <a:ext cx="7498080" cy="33051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67351E-7ABD-416D-B0D2-0BA1AE008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578895"/>
            <a:ext cx="6172735" cy="2591025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92710455-3B2E-4EF0-8A7F-6306CC7509B5}"/>
              </a:ext>
            </a:extLst>
          </p:cNvPr>
          <p:cNvSpPr txBox="1">
            <a:spLocks/>
          </p:cNvSpPr>
          <p:nvPr/>
        </p:nvSpPr>
        <p:spPr>
          <a:xfrm>
            <a:off x="475954" y="1533510"/>
            <a:ext cx="3654622" cy="4464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ru-RU" sz="2000" dirty="0"/>
              <a:t>Кроме дополнительных данных сохраняются данные </a:t>
            </a:r>
            <a:r>
              <a:rPr lang="en-US" sz="2000" dirty="0"/>
              <a:t>View </a:t>
            </a:r>
            <a:r>
              <a:rPr lang="ru-RU" sz="2000" dirty="0"/>
              <a:t>с идентификатором</a:t>
            </a:r>
            <a:endParaRPr lang="en-US" sz="2000" dirty="0"/>
          </a:p>
          <a:p>
            <a:pPr marL="0" lvl="1" indent="0">
              <a:buNone/>
            </a:pPr>
            <a:r>
              <a:rPr lang="ru-RU" altLang="ru-RU" sz="2000" dirty="0"/>
              <a:t>Можно положить</a:t>
            </a:r>
            <a:r>
              <a:rPr lang="en-US" altLang="ru-RU" sz="2000" b="1" dirty="0"/>
              <a:t>:</a:t>
            </a:r>
            <a:endParaRPr lang="ru-RU" altLang="ru-RU" sz="2000" b="1" dirty="0"/>
          </a:p>
          <a:p>
            <a:pPr lvl="2"/>
            <a:r>
              <a:rPr lang="ru-RU" altLang="ru-RU" sz="2000" dirty="0"/>
              <a:t>Примитивы</a:t>
            </a:r>
          </a:p>
          <a:p>
            <a:pPr lvl="2"/>
            <a:r>
              <a:rPr lang="ru-RU" altLang="ru-RU" sz="2000" dirty="0"/>
              <a:t>Массивы примитивов</a:t>
            </a:r>
          </a:p>
          <a:p>
            <a:pPr lvl="2"/>
            <a:r>
              <a:rPr lang="en-US" altLang="ru-RU" sz="2000" dirty="0"/>
              <a:t>Serializable</a:t>
            </a:r>
          </a:p>
          <a:p>
            <a:pPr lvl="2"/>
            <a:r>
              <a:rPr lang="en-US" altLang="ru-RU" sz="2000" dirty="0" err="1"/>
              <a:t>Parcelable</a:t>
            </a:r>
            <a:endParaRPr lang="en-US" altLang="ru-RU" sz="2000" dirty="0"/>
          </a:p>
          <a:p>
            <a:pPr lvl="2"/>
            <a:r>
              <a:rPr lang="en-US" altLang="ru-RU" sz="2000" dirty="0"/>
              <a:t>Bundle</a:t>
            </a:r>
          </a:p>
          <a:p>
            <a:pPr marL="269875" lvl="2" indent="0">
              <a:buNone/>
            </a:pPr>
            <a:r>
              <a:rPr lang="ru-RU" altLang="ru-RU" sz="2000" dirty="0"/>
              <a:t>Есть ограничение в 1</a:t>
            </a:r>
            <a:r>
              <a:rPr lang="en-US" altLang="ru-RU" sz="2000" dirty="0"/>
              <a:t>mb</a:t>
            </a:r>
          </a:p>
          <a:p>
            <a:pPr marL="0" lvl="1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58637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Persistent Save State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2710455-3B2E-4EF0-8A7F-6306CC7509B5}"/>
              </a:ext>
            </a:extLst>
          </p:cNvPr>
          <p:cNvSpPr txBox="1">
            <a:spLocks/>
          </p:cNvSpPr>
          <p:nvPr/>
        </p:nvSpPr>
        <p:spPr>
          <a:xfrm>
            <a:off x="475954" y="1533510"/>
            <a:ext cx="3654622" cy="240868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ru-RU" sz="2000" dirty="0"/>
              <a:t>Сохранение состояние после перезапуска устройства:</a:t>
            </a:r>
          </a:p>
          <a:p>
            <a:pPr marL="0" lvl="1" indent="0">
              <a:buNone/>
            </a:pPr>
            <a:r>
              <a:rPr lang="ru-RU" sz="2000" b="1" dirty="0" err="1"/>
              <a:t>persistNever</a:t>
            </a:r>
            <a:r>
              <a:rPr lang="ru-RU" sz="2000" dirty="0"/>
              <a:t>: не сохранять. Метод не вызовется</a:t>
            </a:r>
          </a:p>
          <a:p>
            <a:pPr marL="0" lvl="1" indent="0">
              <a:buNone/>
            </a:pPr>
            <a:r>
              <a:rPr lang="ru-RU" sz="2000" b="1" dirty="0" err="1"/>
              <a:t>persistRootOnly</a:t>
            </a:r>
            <a:r>
              <a:rPr lang="ru-RU" sz="2000" dirty="0"/>
              <a:t>: значение по умолчанию. Работает только для нижней </a:t>
            </a:r>
            <a:r>
              <a:rPr lang="en-US" sz="2000" dirty="0"/>
              <a:t>activity </a:t>
            </a:r>
            <a:r>
              <a:rPr lang="ru-RU" sz="2000" dirty="0"/>
              <a:t>в таске (поговорим дальше).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C3DA22-44D1-4BF3-8387-B5A91CA5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89" y="4139314"/>
            <a:ext cx="8451028" cy="25090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7D6197-0417-415A-8960-47181DD78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360" y="1533510"/>
            <a:ext cx="7444686" cy="18972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EC7820-5A8F-4EDC-A434-4DC2CF1298EA}"/>
              </a:ext>
            </a:extLst>
          </p:cNvPr>
          <p:cNvSpPr txBox="1"/>
          <p:nvPr/>
        </p:nvSpPr>
        <p:spPr>
          <a:xfrm>
            <a:off x="475954" y="3725240"/>
            <a:ext cx="319326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ru-RU" sz="1700" dirty="0"/>
              <a:t>Используется для отображения в недавних</a:t>
            </a:r>
            <a:r>
              <a:rPr lang="en-US" sz="1700" dirty="0"/>
              <a:t>,</a:t>
            </a:r>
            <a:r>
              <a:rPr lang="ru-RU" sz="1700" dirty="0"/>
              <a:t> но получить</a:t>
            </a:r>
            <a:r>
              <a:rPr lang="en-US" sz="1700" dirty="0"/>
              <a:t> </a:t>
            </a:r>
            <a:r>
              <a:rPr lang="ru-RU" sz="1700" dirty="0" err="1"/>
              <a:t>PersistableBundle</a:t>
            </a:r>
            <a:r>
              <a:rPr lang="ru-RU" sz="1700" dirty="0"/>
              <a:t> не получится.</a:t>
            </a:r>
          </a:p>
          <a:p>
            <a:pPr marL="0" lvl="1" indent="0">
              <a:buNone/>
            </a:pPr>
            <a:r>
              <a:rPr lang="ru-RU" sz="1700" b="1" dirty="0" err="1"/>
              <a:t>persistAcrossReboots</a:t>
            </a:r>
            <a:r>
              <a:rPr lang="ru-RU" sz="1700" dirty="0"/>
              <a:t>: перезагрузка устройства сохранит данные и их можно будет получить из </a:t>
            </a:r>
            <a:r>
              <a:rPr lang="ru-RU" sz="1700" dirty="0" err="1"/>
              <a:t>PersistableBundle</a:t>
            </a:r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324886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Configuration Changes</a:t>
            </a:r>
            <a:endParaRPr lang="ru-RU" dirty="0"/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C3CA68E0-3040-40FB-8DFC-1D5641D67C73}"/>
              </a:ext>
            </a:extLst>
          </p:cNvPr>
          <p:cNvSpPr txBox="1">
            <a:spLocks/>
          </p:cNvSpPr>
          <p:nvPr/>
        </p:nvSpPr>
        <p:spPr>
          <a:xfrm>
            <a:off x="475953" y="1533510"/>
            <a:ext cx="4987909" cy="4632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sz="1800" dirty="0"/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A3DD2D0-12B5-475B-AFA6-B33935A2739D}"/>
              </a:ext>
            </a:extLst>
          </p:cNvPr>
          <p:cNvSpPr txBox="1">
            <a:spLocks/>
          </p:cNvSpPr>
          <p:nvPr/>
        </p:nvSpPr>
        <p:spPr>
          <a:xfrm>
            <a:off x="475953" y="1533510"/>
            <a:ext cx="10573047" cy="4464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ru-RU" sz="2000" dirty="0"/>
              <a:t>При изменениях конфигурации(переворот экрана</a:t>
            </a:r>
            <a:r>
              <a:rPr lang="en-US" sz="2000" dirty="0"/>
              <a:t>, </a:t>
            </a:r>
            <a:r>
              <a:rPr lang="ru-RU" sz="2000" dirty="0"/>
              <a:t>смена локали и темы и </a:t>
            </a:r>
            <a:r>
              <a:rPr lang="ru-RU" sz="2000" dirty="0" err="1"/>
              <a:t>тд</a:t>
            </a:r>
            <a:r>
              <a:rPr lang="ru-RU" sz="2000" dirty="0"/>
              <a:t>) </a:t>
            </a:r>
            <a:r>
              <a:rPr lang="en-US" sz="2000" dirty="0"/>
              <a:t>activity </a:t>
            </a:r>
            <a:r>
              <a:rPr lang="ru-RU" sz="2000" dirty="0"/>
              <a:t>пересоздаются. Если очень нужно можно обрабатывать изменения конфигурации.</a:t>
            </a:r>
            <a:endParaRPr lang="en-US" sz="2000" dirty="0"/>
          </a:p>
          <a:p>
            <a:pPr marL="0" lvl="1" indent="0">
              <a:buNone/>
            </a:pPr>
            <a:r>
              <a:rPr lang="ru-RU" sz="2000" dirty="0"/>
              <a:t>Пример обработки переворота экрана</a:t>
            </a:r>
            <a:r>
              <a:rPr lang="en-US" sz="2000" dirty="0"/>
              <a:t>:</a:t>
            </a:r>
            <a:endParaRPr lang="ru-RU" sz="2000" dirty="0"/>
          </a:p>
          <a:p>
            <a:pPr lvl="1"/>
            <a:endParaRPr lang="ru-RU" sz="2000" dirty="0"/>
          </a:p>
          <a:p>
            <a:pPr lvl="1"/>
            <a:endParaRPr lang="en-US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92A2FF-9A11-44D9-9705-0B92E0D6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706" y="4320990"/>
            <a:ext cx="6441482" cy="16575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943031-DBCF-4F6E-A4D5-410A2E8DE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14"/>
          <a:stretch/>
        </p:blipFill>
        <p:spPr>
          <a:xfrm>
            <a:off x="5091706" y="3032693"/>
            <a:ext cx="6441482" cy="11697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F542C5-CF2F-44F0-BC88-BA72E98DB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3" y="3528684"/>
            <a:ext cx="4466010" cy="17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Task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476C8C-5ACB-4308-9055-BFFD9460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922144"/>
            <a:ext cx="7678298" cy="351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583317"/>
            <a:ext cx="5475287" cy="3656386"/>
          </a:xfrm>
        </p:spPr>
        <p:txBody>
          <a:bodyPr anchor="t"/>
          <a:lstStyle/>
          <a:p>
            <a:r>
              <a:rPr lang="ru-RU" dirty="0"/>
              <a:t>Не забудьте отметиться на портале</a:t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7358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Task Affinity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6A0594-C149-41FE-BB2B-0CD7CE78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694" y="1580230"/>
            <a:ext cx="6844665" cy="486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70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Launch Mode</a:t>
            </a:r>
            <a:endParaRPr lang="ru-RU" dirty="0"/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FD4B024E-0600-4202-8564-816CDCAAF166}"/>
              </a:ext>
            </a:extLst>
          </p:cNvPr>
          <p:cNvSpPr txBox="1">
            <a:spLocks/>
          </p:cNvSpPr>
          <p:nvPr/>
        </p:nvSpPr>
        <p:spPr>
          <a:xfrm>
            <a:off x="475953" y="1533510"/>
            <a:ext cx="5223807" cy="4464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standard</a:t>
            </a:r>
          </a:p>
          <a:p>
            <a:pPr lvl="1"/>
            <a:r>
              <a:rPr lang="en-US" sz="2400" dirty="0" err="1"/>
              <a:t>singleTop</a:t>
            </a:r>
            <a:endParaRPr lang="en-US" sz="2400" dirty="0"/>
          </a:p>
          <a:p>
            <a:pPr lvl="1"/>
            <a:r>
              <a:rPr lang="en-US" sz="2400" dirty="0" err="1"/>
              <a:t>singleTask</a:t>
            </a:r>
            <a:endParaRPr lang="en-US" sz="2400" dirty="0"/>
          </a:p>
          <a:p>
            <a:pPr lvl="1"/>
            <a:r>
              <a:rPr lang="en-US" sz="2400" dirty="0" err="1"/>
              <a:t>singleInstance</a:t>
            </a:r>
            <a:endParaRPr lang="en-US" sz="2400" dirty="0"/>
          </a:p>
          <a:p>
            <a:pPr lvl="1"/>
            <a:r>
              <a:rPr lang="en-US" sz="2400" dirty="0" err="1"/>
              <a:t>singleInstancePerTask</a:t>
            </a:r>
            <a:endParaRPr lang="en-US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B6644D-EBC0-419A-A4E6-A0E217B79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3"/>
          <a:stretch/>
        </p:blipFill>
        <p:spPr>
          <a:xfrm>
            <a:off x="5877097" y="1878210"/>
            <a:ext cx="5656091" cy="17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6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Standard</a:t>
            </a:r>
            <a:endParaRPr lang="ru-RU" dirty="0"/>
          </a:p>
        </p:txBody>
      </p:sp>
      <p:pic>
        <p:nvPicPr>
          <p:cNvPr id="7175" name="Picture 7" descr="standardstandardl">
            <a:extLst>
              <a:ext uri="{FF2B5EF4-FFF2-40B4-BE49-F238E27FC236}">
                <a16:creationId xmlns:a16="http://schemas.microsoft.com/office/drawing/2014/main" id="{C4481821-47EA-46F2-8209-540BAB325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87819"/>
            <a:ext cx="6846844" cy="2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standardgalleryl">
            <a:extLst>
              <a:ext uri="{FF2B5EF4-FFF2-40B4-BE49-F238E27FC236}">
                <a16:creationId xmlns:a16="http://schemas.microsoft.com/office/drawing/2014/main" id="{CC00BC03-96CF-49B9-AA8C-D1532D6A1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4174481"/>
            <a:ext cx="6846845" cy="23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Текст 8">
            <a:extLst>
              <a:ext uri="{FF2B5EF4-FFF2-40B4-BE49-F238E27FC236}">
                <a16:creationId xmlns:a16="http://schemas.microsoft.com/office/drawing/2014/main" id="{4DCDD09E-C6F1-4036-89D1-86FB3D42D000}"/>
              </a:ext>
            </a:extLst>
          </p:cNvPr>
          <p:cNvSpPr txBox="1">
            <a:spLocks/>
          </p:cNvSpPr>
          <p:nvPr/>
        </p:nvSpPr>
        <p:spPr>
          <a:xfrm>
            <a:off x="475953" y="1533510"/>
            <a:ext cx="3715047" cy="4464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Запускает </a:t>
            </a:r>
            <a:r>
              <a:rPr lang="en-US" sz="2400" dirty="0"/>
              <a:t>Activity </a:t>
            </a:r>
            <a:r>
              <a:rPr lang="ru-RU" sz="2400" dirty="0"/>
              <a:t>в текущей таске</a:t>
            </a:r>
            <a:r>
              <a:rPr lang="en-US" sz="2400" dirty="0"/>
              <a:t> </a:t>
            </a:r>
            <a:r>
              <a:rPr lang="ru-RU" sz="2400" dirty="0"/>
              <a:t>приложения, к которому относится. Если таски нет, то создает.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0346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</a:t>
            </a:r>
            <a:r>
              <a:rPr lang="en-US" dirty="0" err="1"/>
              <a:t>SingleTop</a:t>
            </a:r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4DCDD09E-C6F1-4036-89D1-86FB3D42D000}"/>
              </a:ext>
            </a:extLst>
          </p:cNvPr>
          <p:cNvSpPr txBox="1">
            <a:spLocks/>
          </p:cNvSpPr>
          <p:nvPr/>
        </p:nvSpPr>
        <p:spPr>
          <a:xfrm>
            <a:off x="475953" y="1533510"/>
            <a:ext cx="3715047" cy="4464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Как </a:t>
            </a:r>
            <a:r>
              <a:rPr lang="en-US" sz="2400" dirty="0"/>
              <a:t>standard, </a:t>
            </a:r>
            <a:r>
              <a:rPr lang="ru-RU" sz="2400" dirty="0"/>
              <a:t>но если </a:t>
            </a:r>
            <a:r>
              <a:rPr lang="en-US" sz="2400" dirty="0"/>
              <a:t>Activity </a:t>
            </a:r>
            <a:r>
              <a:rPr lang="ru-RU" sz="2400" dirty="0"/>
              <a:t>в верхушке таски, то новую запускать не будет, а вызовет метод </a:t>
            </a:r>
            <a:r>
              <a:rPr lang="en-US" sz="2400" b="1" dirty="0" err="1"/>
              <a:t>onNewIntent</a:t>
            </a:r>
            <a:endParaRPr lang="en-US" sz="2400" b="1" dirty="0"/>
          </a:p>
        </p:txBody>
      </p:sp>
      <p:pic>
        <p:nvPicPr>
          <p:cNvPr id="8194" name="Picture 2" descr="singletop">
            <a:extLst>
              <a:ext uri="{FF2B5EF4-FFF2-40B4-BE49-F238E27FC236}">
                <a16:creationId xmlns:a16="http://schemas.microsoft.com/office/drawing/2014/main" id="{3FFC52CC-9AF7-41E9-8F3F-BECA86798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83" y="2131781"/>
            <a:ext cx="6850838" cy="25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09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</a:t>
            </a:r>
            <a:r>
              <a:rPr lang="en-US" dirty="0" err="1"/>
              <a:t>SingleTask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4DCDD09E-C6F1-4036-89D1-86FB3D42D000}"/>
              </a:ext>
            </a:extLst>
          </p:cNvPr>
          <p:cNvSpPr txBox="1">
            <a:spLocks/>
          </p:cNvSpPr>
          <p:nvPr/>
        </p:nvSpPr>
        <p:spPr>
          <a:xfrm>
            <a:off x="475953" y="1533510"/>
            <a:ext cx="3715047" cy="4464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Может быть единственным экземпляром в таске. Все, что открылось выше этой </a:t>
            </a:r>
            <a:r>
              <a:rPr lang="en-US" sz="2400" dirty="0"/>
              <a:t>Activity </a:t>
            </a:r>
            <a:r>
              <a:rPr lang="ru-RU" sz="2400" dirty="0"/>
              <a:t>просто закроется</a:t>
            </a:r>
            <a:r>
              <a:rPr lang="en-US" sz="2400" dirty="0"/>
              <a:t>, </a:t>
            </a:r>
            <a:r>
              <a:rPr lang="ru-RU" sz="2400" dirty="0"/>
              <a:t>а у самой </a:t>
            </a:r>
            <a:r>
              <a:rPr lang="en-US" sz="2400" dirty="0"/>
              <a:t>Activity </a:t>
            </a:r>
            <a:r>
              <a:rPr lang="ru-RU" sz="2400" dirty="0"/>
              <a:t>вызовется метод </a:t>
            </a:r>
            <a:r>
              <a:rPr lang="en-US" sz="2400" b="1" dirty="0" err="1"/>
              <a:t>onNewIntent</a:t>
            </a:r>
            <a:endParaRPr lang="en-US" sz="2400" b="1" dirty="0"/>
          </a:p>
        </p:txBody>
      </p:sp>
      <p:pic>
        <p:nvPicPr>
          <p:cNvPr id="9218" name="Picture 2" descr="singleTask1">
            <a:extLst>
              <a:ext uri="{FF2B5EF4-FFF2-40B4-BE49-F238E27FC236}">
                <a16:creationId xmlns:a16="http://schemas.microsoft.com/office/drawing/2014/main" id="{B566DC8B-5E4C-43FD-91CE-D4CB4902C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94" y="1386322"/>
            <a:ext cx="6613615" cy="250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ingleTaskD">
            <a:extLst>
              <a:ext uri="{FF2B5EF4-FFF2-40B4-BE49-F238E27FC236}">
                <a16:creationId xmlns:a16="http://schemas.microsoft.com/office/drawing/2014/main" id="{75F7F720-A1D3-4CCE-95AC-09F6D071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94" y="3890922"/>
            <a:ext cx="6613615" cy="29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65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</a:t>
            </a:r>
            <a:r>
              <a:rPr lang="en-US" dirty="0" err="1"/>
              <a:t>SingleInstance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4DCDD09E-C6F1-4036-89D1-86FB3D42D000}"/>
              </a:ext>
            </a:extLst>
          </p:cNvPr>
          <p:cNvSpPr txBox="1">
            <a:spLocks/>
          </p:cNvSpPr>
          <p:nvPr/>
        </p:nvSpPr>
        <p:spPr>
          <a:xfrm>
            <a:off x="475953" y="1533510"/>
            <a:ext cx="3715047" cy="44647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Запустится в новой задаче, если еще не запущена, иначе вызовется метод </a:t>
            </a:r>
            <a:r>
              <a:rPr lang="ru-RU" sz="2400" b="1" dirty="0" err="1"/>
              <a:t>onNewIntent</a:t>
            </a:r>
            <a:endParaRPr lang="ru-RU" sz="2400" b="1" dirty="0"/>
          </a:p>
          <a:p>
            <a:pPr lvl="1"/>
            <a:r>
              <a:rPr lang="en-US" sz="2400" dirty="0" err="1"/>
              <a:t>singleInstancePerTask</a:t>
            </a:r>
            <a:r>
              <a:rPr lang="en-US" sz="2400" dirty="0"/>
              <a:t> – </a:t>
            </a:r>
            <a:r>
              <a:rPr lang="ru-RU" sz="2400" dirty="0"/>
              <a:t>появился в 12 </a:t>
            </a:r>
            <a:r>
              <a:rPr lang="en-US" sz="2400" dirty="0"/>
              <a:t>Android. </a:t>
            </a:r>
            <a:r>
              <a:rPr lang="ru-RU" sz="2400" dirty="0"/>
              <a:t>Можно запускать несколько </a:t>
            </a:r>
            <a:r>
              <a:rPr lang="ru-RU" sz="2400" dirty="0" err="1"/>
              <a:t>тасков</a:t>
            </a:r>
            <a:r>
              <a:rPr lang="ru-RU" sz="2400" dirty="0"/>
              <a:t> с разными экземплярами этой </a:t>
            </a:r>
            <a:r>
              <a:rPr lang="en-US" sz="2400" dirty="0"/>
              <a:t>Activity, </a:t>
            </a:r>
            <a:r>
              <a:rPr lang="ru-RU" sz="2400" dirty="0"/>
              <a:t>используя флаги</a:t>
            </a:r>
            <a:endParaRPr lang="en-US" sz="2400" dirty="0"/>
          </a:p>
        </p:txBody>
      </p:sp>
      <p:pic>
        <p:nvPicPr>
          <p:cNvPr id="10242" name="Picture 2" descr="singleInstance">
            <a:extLst>
              <a:ext uri="{FF2B5EF4-FFF2-40B4-BE49-F238E27FC236}">
                <a16:creationId xmlns:a16="http://schemas.microsoft.com/office/drawing/2014/main" id="{6AD80C75-6D87-4A8F-8AB2-25F71AF4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78" y="1703070"/>
            <a:ext cx="7036308" cy="39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0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ли работает так как надо?</a:t>
            </a:r>
          </a:p>
        </p:txBody>
      </p:sp>
      <p:pic>
        <p:nvPicPr>
          <p:cNvPr id="11266" name="Picture 2" descr="Well Yes, But Actually No | Know Your Meme">
            <a:extLst>
              <a:ext uri="{FF2B5EF4-FFF2-40B4-BE49-F238E27FC236}">
                <a16:creationId xmlns:a16="http://schemas.microsoft.com/office/drawing/2014/main" id="{1BF1E0F1-EF75-4385-A3D1-FBC80343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737360"/>
            <a:ext cx="7646276" cy="43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90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Activity. </a:t>
            </a:r>
            <a:r>
              <a:rPr lang="ru-RU" dirty="0"/>
              <a:t>Флаги, которые много могут поменять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21C0B69F-45BB-4A10-A373-C809DDFF8925}"/>
              </a:ext>
            </a:extLst>
          </p:cNvPr>
          <p:cNvSpPr txBox="1">
            <a:spLocks/>
          </p:cNvSpPr>
          <p:nvPr/>
        </p:nvSpPr>
        <p:spPr>
          <a:xfrm>
            <a:off x="475953" y="1533510"/>
            <a:ext cx="6229647" cy="48368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Flags:</a:t>
            </a:r>
          </a:p>
          <a:p>
            <a:pPr lvl="2"/>
            <a:r>
              <a:rPr lang="en-US" sz="2200" dirty="0"/>
              <a:t>FLAG_ACTIVITY_NEW_TASK </a:t>
            </a:r>
          </a:p>
          <a:p>
            <a:pPr lvl="2"/>
            <a:r>
              <a:rPr lang="en-US" sz="2200" dirty="0"/>
              <a:t>FLAG_ACTIVITY_CLEAR_TOP</a:t>
            </a:r>
          </a:p>
          <a:p>
            <a:pPr lvl="2"/>
            <a:r>
              <a:rPr lang="en-US" sz="2200" dirty="0"/>
              <a:t>FLAG_ACTIVITY_SINGLE_TOP</a:t>
            </a:r>
          </a:p>
          <a:p>
            <a:pPr lvl="2"/>
            <a:r>
              <a:rPr lang="en-US" sz="2200" dirty="0"/>
              <a:t>FLAG_ACTIVITY_MULTIPLE_TASK</a:t>
            </a:r>
          </a:p>
          <a:p>
            <a:pPr lvl="2"/>
            <a:r>
              <a:rPr lang="en-US" sz="2200" dirty="0"/>
              <a:t>FLAG_ACTIVITY_NEW_DOCUMENT</a:t>
            </a:r>
            <a:endParaRPr lang="ru-RU" sz="2200" dirty="0"/>
          </a:p>
          <a:p>
            <a:pPr lvl="2"/>
            <a:r>
              <a:rPr lang="en-US" sz="2200" dirty="0"/>
              <a:t>FLAG_ACTIVITY_REORDER_TO_FRONT</a:t>
            </a:r>
          </a:p>
          <a:p>
            <a:pPr lvl="2"/>
            <a:r>
              <a:rPr lang="en-US" sz="2200" dirty="0"/>
              <a:t>etc.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20066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A8CAF6-8E4F-4EE1-9B26-1F64FC18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Разберем на практике</a:t>
            </a:r>
          </a:p>
        </p:txBody>
      </p:sp>
      <p:pic>
        <p:nvPicPr>
          <p:cNvPr id="12290" name="Picture 2" descr="Фрай в панике!  Ему не удалось купить маску. И туалетную бумагу тоже. ">
            <a:extLst>
              <a:ext uri="{FF2B5EF4-FFF2-40B4-BE49-F238E27FC236}">
                <a16:creationId xmlns:a16="http://schemas.microsoft.com/office/drawing/2014/main" id="{5FAD3E87-27F4-4D21-B974-74634FE5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2043" y="1376538"/>
            <a:ext cx="4451145" cy="41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8">
            <a:extLst>
              <a:ext uri="{FF2B5EF4-FFF2-40B4-BE49-F238E27FC236}">
                <a16:creationId xmlns:a16="http://schemas.microsoft.com/office/drawing/2014/main" id="{21C0B69F-45BB-4A10-A373-C809DDFF8925}"/>
              </a:ext>
            </a:extLst>
          </p:cNvPr>
          <p:cNvSpPr txBox="1">
            <a:spLocks/>
          </p:cNvSpPr>
          <p:nvPr/>
        </p:nvSpPr>
        <p:spPr>
          <a:xfrm>
            <a:off x="677335" y="5800710"/>
            <a:ext cx="5769186" cy="935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lvl="2" indent="0">
              <a:buNone/>
            </a:pPr>
            <a:endParaRPr lang="ru-RU"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3AC2B0-500C-4C5D-B193-F1C210E0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90" y="1610493"/>
            <a:ext cx="5282288" cy="44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8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524499" cy="9140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Fragment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EB0856-EDD2-4BB7-8C60-6D427FABAF60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4775255-9D5D-4898-B4FF-B115B1D8C9F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66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A3FB1B2-006F-5141-8CE6-CDA6D149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3366029" cy="644241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8A16FE18-CD2F-7B4D-BA1B-626140CA6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85929"/>
              </p:ext>
            </p:extLst>
          </p:nvPr>
        </p:nvGraphicFramePr>
        <p:xfrm>
          <a:off x="4630969" y="719666"/>
          <a:ext cx="6883698" cy="2572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855">
                  <a:extLst>
                    <a:ext uri="{9D8B030D-6E8A-4147-A177-3AD203B41FA5}">
                      <a16:colId xmlns:a16="http://schemas.microsoft.com/office/drawing/2014/main" val="4000380737"/>
                    </a:ext>
                  </a:extLst>
                </a:gridCol>
                <a:gridCol w="758843">
                  <a:extLst>
                    <a:ext uri="{9D8B030D-6E8A-4147-A177-3AD203B41FA5}">
                      <a16:colId xmlns:a16="http://schemas.microsoft.com/office/drawing/2014/main" val="1606121739"/>
                    </a:ext>
                  </a:extLst>
                </a:gridCol>
              </a:tblGrid>
              <a:tr h="623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AndroidManifest.xml/Intent/Activity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950577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Fragment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497189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Navigation Component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876325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Insets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44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68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Fragment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828211" cy="4182176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ru-RU" sz="1800" dirty="0"/>
              <a:t>Часть некоторого UI, которая встраивается в </a:t>
            </a:r>
            <a:r>
              <a:rPr lang="ru-RU" sz="1800" dirty="0" err="1"/>
              <a:t>Activity</a:t>
            </a:r>
            <a:r>
              <a:rPr lang="ru-RU" sz="1800" dirty="0"/>
              <a:t>.</a:t>
            </a:r>
            <a:endParaRPr lang="en-US" sz="1800" dirty="0"/>
          </a:p>
          <a:p>
            <a:pPr marL="0" lvl="1" indent="0">
              <a:buNone/>
            </a:pPr>
            <a:endParaRPr lang="ru-RU" sz="1800" dirty="0"/>
          </a:p>
          <a:p>
            <a:pPr marL="0" lvl="1" indent="0">
              <a:buNone/>
            </a:pPr>
            <a:r>
              <a:rPr lang="ru-RU" sz="1800" dirty="0"/>
              <a:t>Позволяет комбинировать несколько фрагментов в одном </a:t>
            </a:r>
            <a:r>
              <a:rPr lang="en-US" sz="1800" dirty="0"/>
              <a:t>Activity</a:t>
            </a:r>
            <a:r>
              <a:rPr lang="ru-RU" sz="1800" dirty="0"/>
              <a:t>, чтобы создать пользовательский интерфейс с несколькими панелями и дает возможность </a:t>
            </a:r>
            <a:r>
              <a:rPr lang="ru-RU" sz="1800" dirty="0" err="1"/>
              <a:t>переиспользовать</a:t>
            </a:r>
            <a:r>
              <a:rPr lang="ru-RU" sz="1800" dirty="0"/>
              <a:t> в нескольких </a:t>
            </a:r>
            <a:r>
              <a:rPr lang="en-US" sz="1800" dirty="0"/>
              <a:t>Activity</a:t>
            </a:r>
            <a:endParaRPr lang="ru-RU" sz="1800" dirty="0"/>
          </a:p>
        </p:txBody>
      </p:sp>
      <p:pic>
        <p:nvPicPr>
          <p:cNvPr id="13314" name="Picture 2" descr="Introduction to Fragments in Android Applications | Engineering Education  (EngEd) Program | Section">
            <a:extLst>
              <a:ext uri="{FF2B5EF4-FFF2-40B4-BE49-F238E27FC236}">
                <a16:creationId xmlns:a16="http://schemas.microsoft.com/office/drawing/2014/main" id="{76C07525-D867-4D03-AEA0-FE6546AD6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995362"/>
            <a:ext cx="69723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97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Fragment. Lifecycle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077" y="1702625"/>
            <a:ext cx="6885921" cy="4463225"/>
          </a:xfrm>
        </p:spPr>
        <p:txBody>
          <a:bodyPr>
            <a:noAutofit/>
          </a:bodyPr>
          <a:lstStyle/>
          <a:p>
            <a:pPr lvl="1"/>
            <a:r>
              <a:rPr lang="en-US" b="1" dirty="0" err="1"/>
              <a:t>onAttach</a:t>
            </a:r>
            <a:r>
              <a:rPr lang="en-US" dirty="0"/>
              <a:t> – </a:t>
            </a:r>
            <a:r>
              <a:rPr lang="ru-RU" dirty="0"/>
              <a:t>добавлен в </a:t>
            </a:r>
            <a:r>
              <a:rPr lang="en-US" dirty="0"/>
              <a:t>Activity</a:t>
            </a:r>
          </a:p>
          <a:p>
            <a:pPr lvl="1"/>
            <a:r>
              <a:rPr lang="en-US" b="1" dirty="0" err="1"/>
              <a:t>onCreate</a:t>
            </a:r>
            <a:r>
              <a:rPr lang="en-US" dirty="0"/>
              <a:t> – </a:t>
            </a:r>
            <a:r>
              <a:rPr lang="ru-RU" dirty="0"/>
              <a:t>создание. инициализация</a:t>
            </a:r>
          </a:p>
          <a:p>
            <a:pPr lvl="1"/>
            <a:r>
              <a:rPr lang="en-US" b="1" dirty="0" err="1"/>
              <a:t>onCreateView</a:t>
            </a:r>
            <a:r>
              <a:rPr lang="en-US" dirty="0"/>
              <a:t> – </a:t>
            </a:r>
            <a:r>
              <a:rPr lang="ru-RU" dirty="0"/>
              <a:t>создание </a:t>
            </a:r>
            <a:r>
              <a:rPr lang="en-US" dirty="0"/>
              <a:t>View </a:t>
            </a:r>
            <a:r>
              <a:rPr lang="ru-RU" dirty="0"/>
              <a:t>фрагмента</a:t>
            </a:r>
          </a:p>
          <a:p>
            <a:pPr lvl="1"/>
            <a:r>
              <a:rPr lang="en-US" b="1" dirty="0" err="1"/>
              <a:t>onViewCreated</a:t>
            </a:r>
            <a:r>
              <a:rPr lang="en-US" dirty="0"/>
              <a:t> – </a:t>
            </a:r>
            <a:r>
              <a:rPr lang="ru-RU" dirty="0"/>
              <a:t>вызывается сразу после </a:t>
            </a:r>
            <a:r>
              <a:rPr lang="en-US" b="1" dirty="0" err="1"/>
              <a:t>onCreateView</a:t>
            </a:r>
            <a:endParaRPr lang="en-US" b="1" dirty="0"/>
          </a:p>
          <a:p>
            <a:pPr lvl="1"/>
            <a:r>
              <a:rPr lang="en-US" b="1" dirty="0" err="1"/>
              <a:t>onViewStateRestored</a:t>
            </a:r>
            <a:r>
              <a:rPr lang="en-US" dirty="0"/>
              <a:t> – </a:t>
            </a:r>
            <a:r>
              <a:rPr lang="ru-RU" dirty="0"/>
              <a:t>восстановление состояние фрагмента</a:t>
            </a:r>
            <a:endParaRPr lang="en-US" dirty="0"/>
          </a:p>
          <a:p>
            <a:pPr lvl="1"/>
            <a:r>
              <a:rPr lang="en-US" b="1" dirty="0" err="1"/>
              <a:t>onActivityCreated</a:t>
            </a:r>
            <a:r>
              <a:rPr lang="en-US" dirty="0"/>
              <a:t>  - </a:t>
            </a:r>
            <a:r>
              <a:rPr lang="ru-RU" dirty="0"/>
              <a:t>создана </a:t>
            </a:r>
            <a:r>
              <a:rPr lang="en-US" dirty="0"/>
              <a:t>host Activity</a:t>
            </a:r>
          </a:p>
          <a:p>
            <a:pPr lvl="1"/>
            <a:r>
              <a:rPr lang="ru-RU" b="1" dirty="0" err="1"/>
              <a:t>onStart</a:t>
            </a:r>
            <a:r>
              <a:rPr lang="ru-RU" dirty="0"/>
              <a:t> - когда отрисован и видим пользователю</a:t>
            </a:r>
          </a:p>
          <a:p>
            <a:pPr lvl="1"/>
            <a:r>
              <a:rPr lang="ru-RU" b="1" dirty="0" err="1"/>
              <a:t>onResume</a:t>
            </a:r>
            <a:r>
              <a:rPr lang="ru-RU" dirty="0"/>
              <a:t> - перед тем, как станет доступен для взаимодействия с пользователем</a:t>
            </a:r>
          </a:p>
          <a:p>
            <a:pPr lvl="1"/>
            <a:r>
              <a:rPr lang="ru-RU" b="1" dirty="0" err="1"/>
              <a:t>onPause</a:t>
            </a:r>
            <a:r>
              <a:rPr lang="ru-RU" dirty="0"/>
              <a:t> – противоположно </a:t>
            </a:r>
            <a:r>
              <a:rPr lang="ru-RU" b="1" dirty="0" err="1"/>
              <a:t>onResume</a:t>
            </a:r>
            <a:r>
              <a:rPr lang="ru-RU" dirty="0"/>
              <a:t>. Частично виден, например.</a:t>
            </a:r>
          </a:p>
          <a:p>
            <a:pPr lvl="1"/>
            <a:r>
              <a:rPr lang="ru-RU" b="1" dirty="0" err="1"/>
              <a:t>onStop</a:t>
            </a:r>
            <a:r>
              <a:rPr lang="ru-RU" dirty="0"/>
              <a:t> – противоположно </a:t>
            </a:r>
            <a:r>
              <a:rPr lang="ru-RU" b="1" dirty="0" err="1"/>
              <a:t>onStart</a:t>
            </a:r>
            <a:r>
              <a:rPr lang="ru-RU" dirty="0"/>
              <a:t>. Когда больше не виден пользователю</a:t>
            </a:r>
          </a:p>
          <a:p>
            <a:pPr lvl="1"/>
            <a:r>
              <a:rPr lang="en-US" b="1" dirty="0" err="1"/>
              <a:t>onSaveInstanceState</a:t>
            </a:r>
            <a:r>
              <a:rPr lang="en-US" dirty="0"/>
              <a:t> – </a:t>
            </a:r>
            <a:r>
              <a:rPr lang="ru-RU" dirty="0"/>
              <a:t>сохранение состояния</a:t>
            </a:r>
          </a:p>
          <a:p>
            <a:pPr lvl="1"/>
            <a:r>
              <a:rPr lang="en-US" b="1" dirty="0" err="1"/>
              <a:t>onDestroyView</a:t>
            </a:r>
            <a:r>
              <a:rPr lang="en-US" dirty="0"/>
              <a:t> – </a:t>
            </a:r>
            <a:r>
              <a:rPr lang="ru-RU" dirty="0"/>
              <a:t>противоположно </a:t>
            </a:r>
            <a:r>
              <a:rPr lang="en-US" b="1" dirty="0" err="1"/>
              <a:t>onCreateView</a:t>
            </a:r>
            <a:r>
              <a:rPr lang="en-US" dirty="0"/>
              <a:t>.  </a:t>
            </a:r>
            <a:r>
              <a:rPr lang="ru-RU" dirty="0"/>
              <a:t>Уничтожение </a:t>
            </a:r>
            <a:r>
              <a:rPr lang="en-US" dirty="0"/>
              <a:t>View</a:t>
            </a:r>
            <a:r>
              <a:rPr lang="ru-RU" dirty="0"/>
              <a:t> ввиду отсутствия необходимости</a:t>
            </a:r>
          </a:p>
          <a:p>
            <a:pPr lvl="1"/>
            <a:r>
              <a:rPr lang="ru-RU" b="1" dirty="0" err="1"/>
              <a:t>onDestroy</a:t>
            </a:r>
            <a:r>
              <a:rPr lang="ru-RU" dirty="0"/>
              <a:t> – противоположно </a:t>
            </a:r>
            <a:r>
              <a:rPr lang="ru-RU" b="1" dirty="0" err="1"/>
              <a:t>onCreate</a:t>
            </a:r>
            <a:r>
              <a:rPr lang="ru-RU" dirty="0"/>
              <a:t>. Уничтожение фрагмента</a:t>
            </a:r>
          </a:p>
        </p:txBody>
      </p:sp>
      <p:pic>
        <p:nvPicPr>
          <p:cNvPr id="14342" name="Picture 6" descr="Fragments and the Navigation Component">
            <a:extLst>
              <a:ext uri="{FF2B5EF4-FFF2-40B4-BE49-F238E27FC236}">
                <a16:creationId xmlns:a16="http://schemas.microsoft.com/office/drawing/2014/main" id="{4A291218-18CB-4E0B-AAC7-972636A9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99" y="71718"/>
            <a:ext cx="4462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28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Fragment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4C3D26FF-8F78-454B-A237-117B9F6C8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078" y="1702625"/>
            <a:ext cx="4940393" cy="446322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ru-RU" sz="1800" dirty="0"/>
              <a:t>Инициализация </a:t>
            </a:r>
            <a:r>
              <a:rPr lang="en-US" sz="1800" dirty="0"/>
              <a:t>View:</a:t>
            </a:r>
          </a:p>
          <a:p>
            <a:pPr lvl="1"/>
            <a:r>
              <a:rPr lang="ru-RU" sz="1800" dirty="0"/>
              <a:t>Передачей в конструктор верстки</a:t>
            </a:r>
          </a:p>
          <a:p>
            <a:pPr lvl="1"/>
            <a:r>
              <a:rPr lang="ru-RU" sz="1800" dirty="0"/>
              <a:t>Создание </a:t>
            </a:r>
            <a:r>
              <a:rPr lang="en-US" sz="1800" dirty="0"/>
              <a:t>View </a:t>
            </a:r>
            <a:r>
              <a:rPr lang="ru-RU" sz="1800" dirty="0"/>
              <a:t>в </a:t>
            </a:r>
            <a:r>
              <a:rPr lang="en-US" sz="1800" b="1" dirty="0" err="1"/>
              <a:t>onCreateVIew</a:t>
            </a:r>
            <a:endParaRPr lang="en-US" sz="1800" b="1" dirty="0"/>
          </a:p>
          <a:p>
            <a:pPr lvl="1"/>
            <a:endParaRPr lang="en-US" sz="1800" dirty="0"/>
          </a:p>
          <a:p>
            <a:pPr marL="0" lvl="1" indent="0">
              <a:buNone/>
            </a:pPr>
            <a:r>
              <a:rPr lang="en-US" sz="1800" dirty="0"/>
              <a:t>Best practice </a:t>
            </a:r>
            <a:r>
              <a:rPr lang="ru-RU" sz="1800" dirty="0"/>
              <a:t>по созданию </a:t>
            </a:r>
            <a:r>
              <a:rPr lang="en-US" sz="1800" dirty="0"/>
              <a:t>Fragment: </a:t>
            </a:r>
            <a:r>
              <a:rPr lang="en-US" sz="1800" b="1" dirty="0" err="1"/>
              <a:t>newInstance</a:t>
            </a:r>
            <a:r>
              <a:rPr lang="en-US" sz="1800" dirty="0"/>
              <a:t> </a:t>
            </a:r>
            <a:r>
              <a:rPr lang="ru-RU" sz="1800" dirty="0"/>
              <a:t>с параметрами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35EB9A-7054-4D4A-A30D-315C0221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71" y="591671"/>
            <a:ext cx="6608129" cy="62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6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5777254" cy="1081088"/>
          </a:xfrm>
        </p:spPr>
        <p:txBody>
          <a:bodyPr>
            <a:normAutofit/>
          </a:bodyPr>
          <a:lstStyle/>
          <a:p>
            <a:r>
              <a:rPr lang="en-US" dirty="0"/>
              <a:t>Fragment</a:t>
            </a:r>
            <a:r>
              <a:rPr lang="ru-RU" dirty="0"/>
              <a:t>. Добавление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4BEDEB-ACF2-4A65-8B3F-603BD6A62C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52596" y="4221874"/>
            <a:ext cx="1872062" cy="135446"/>
          </a:xfrm>
        </p:spPr>
        <p:txBody>
          <a:bodyPr>
            <a:noAutofit/>
          </a:bodyPr>
          <a:lstStyle/>
          <a:p>
            <a:r>
              <a:rPr lang="ru-RU" sz="2000" b="1" dirty="0"/>
              <a:t>Статическое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B638A9-63F3-406B-AC10-4169DC5F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0644"/>
            <a:ext cx="5777254" cy="15171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998C73-6AAF-46C1-8CF5-A084641C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166" y="1224711"/>
            <a:ext cx="5624500" cy="3689277"/>
          </a:xfrm>
          <a:prstGeom prst="rect">
            <a:avLst/>
          </a:prstGeom>
        </p:spPr>
      </p:pic>
      <p:sp>
        <p:nvSpPr>
          <p:cNvPr id="15" name="Текст 2">
            <a:extLst>
              <a:ext uri="{FF2B5EF4-FFF2-40B4-BE49-F238E27FC236}">
                <a16:creationId xmlns:a16="http://schemas.microsoft.com/office/drawing/2014/main" id="{6FBEFE83-6E8E-4156-9E5C-19E15DE7E890}"/>
              </a:ext>
            </a:extLst>
          </p:cNvPr>
          <p:cNvSpPr txBox="1">
            <a:spLocks/>
          </p:cNvSpPr>
          <p:nvPr/>
        </p:nvSpPr>
        <p:spPr>
          <a:xfrm>
            <a:off x="7766385" y="5109059"/>
            <a:ext cx="1872062" cy="1354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/>
              <a:t>Динамическое</a:t>
            </a:r>
          </a:p>
        </p:txBody>
      </p:sp>
    </p:spTree>
    <p:extLst>
      <p:ext uri="{BB962C8B-B14F-4D97-AF65-F5344CB8AC3E}">
        <p14:creationId xmlns:p14="http://schemas.microsoft.com/office/powerpoint/2010/main" val="3591807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452810" cy="1081088"/>
          </a:xfrm>
        </p:spPr>
        <p:txBody>
          <a:bodyPr>
            <a:normAutofit/>
          </a:bodyPr>
          <a:lstStyle/>
          <a:p>
            <a:r>
              <a:rPr lang="en-US" dirty="0"/>
              <a:t>Fragment. </a:t>
            </a:r>
            <a:br>
              <a:rPr lang="en-US" dirty="0"/>
            </a:br>
            <a:r>
              <a:rPr lang="en-US" dirty="0" err="1"/>
              <a:t>FragmentManager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078" y="1702625"/>
            <a:ext cx="3782665" cy="4463225"/>
          </a:xfrm>
        </p:spPr>
        <p:txBody>
          <a:bodyPr>
            <a:noAutofit/>
          </a:bodyPr>
          <a:lstStyle/>
          <a:p>
            <a:pPr lvl="1"/>
            <a:r>
              <a:rPr lang="ru-RU" sz="2000" dirty="0" err="1"/>
              <a:t>FragmentManager</a:t>
            </a:r>
            <a:r>
              <a:rPr lang="ru-RU" sz="2000" dirty="0"/>
              <a:t> – управляет фрагментами</a:t>
            </a:r>
            <a:r>
              <a:rPr lang="en-US" sz="2000" dirty="0"/>
              <a:t> </a:t>
            </a:r>
            <a:r>
              <a:rPr lang="ru-RU" sz="2000" dirty="0"/>
              <a:t>с помощью транзакции</a:t>
            </a:r>
          </a:p>
          <a:p>
            <a:pPr lvl="1"/>
            <a:r>
              <a:rPr lang="ru-RU" sz="2000" dirty="0" err="1"/>
              <a:t>FragmentTransaction</a:t>
            </a:r>
            <a:r>
              <a:rPr lang="ru-RU" sz="2000" dirty="0"/>
              <a:t> -  выполняет набор изменений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A4EC3-F687-4DE2-9509-455E497C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28" y="1232694"/>
            <a:ext cx="7297172" cy="570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3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452810" cy="1081088"/>
          </a:xfrm>
        </p:spPr>
        <p:txBody>
          <a:bodyPr>
            <a:normAutofit/>
          </a:bodyPr>
          <a:lstStyle/>
          <a:p>
            <a:r>
              <a:rPr lang="en-US" dirty="0"/>
              <a:t>Fragment. </a:t>
            </a:r>
            <a:r>
              <a:rPr lang="en-US" dirty="0" err="1"/>
              <a:t>FragmentTransaction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C050E2-50DD-4241-A454-DB2BF666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56" y="526289"/>
            <a:ext cx="6787243" cy="63831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F95C88-1AC6-4711-A950-0051A217C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7"/>
          <a:stretch/>
        </p:blipFill>
        <p:spPr>
          <a:xfrm>
            <a:off x="158073" y="3276318"/>
            <a:ext cx="5091261" cy="9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24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452810" cy="1081088"/>
          </a:xfrm>
        </p:spPr>
        <p:txBody>
          <a:bodyPr>
            <a:normAutofit/>
          </a:bodyPr>
          <a:lstStyle/>
          <a:p>
            <a:r>
              <a:rPr lang="en-US" dirty="0"/>
              <a:t>Fragment. </a:t>
            </a:r>
            <a:r>
              <a:rPr lang="en-US" dirty="0" err="1"/>
              <a:t>FragmentTransaction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C050E2-50DD-4241-A454-DB2BF666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56" y="526289"/>
            <a:ext cx="6787243" cy="63831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F95C88-1AC6-4711-A950-0051A217C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7"/>
          <a:stretch/>
        </p:blipFill>
        <p:spPr>
          <a:xfrm>
            <a:off x="158073" y="3276318"/>
            <a:ext cx="5091261" cy="9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5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452810" cy="1081088"/>
          </a:xfrm>
        </p:spPr>
        <p:txBody>
          <a:bodyPr>
            <a:normAutofit/>
          </a:bodyPr>
          <a:lstStyle/>
          <a:p>
            <a:r>
              <a:rPr lang="en-US" dirty="0"/>
              <a:t>Fragment. </a:t>
            </a:r>
            <a:br>
              <a:rPr lang="en-US" dirty="0"/>
            </a:br>
            <a:r>
              <a:rPr lang="en-US" dirty="0" err="1"/>
              <a:t>FragmentManager</a:t>
            </a:r>
            <a:endParaRPr lang="ru-RU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AA27809-92E8-4F5C-99B2-226985A4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28" y="2018166"/>
            <a:ext cx="7809319" cy="399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8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452810" cy="1081088"/>
          </a:xfrm>
        </p:spPr>
        <p:txBody>
          <a:bodyPr>
            <a:normAutofit/>
          </a:bodyPr>
          <a:lstStyle/>
          <a:p>
            <a:r>
              <a:rPr lang="en-US" dirty="0"/>
              <a:t>Fragment. Communication</a:t>
            </a:r>
            <a:endParaRPr lang="ru-RU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C1D8097-7870-4601-8163-65B1630AC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773238"/>
            <a:ext cx="57340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A9A74A00-BB88-4EDE-ADC7-9203678C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79" y="465364"/>
            <a:ext cx="4868046" cy="592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64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5983608" cy="18281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Navigation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Component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DFDDE29-0548-41AD-9FCD-21AD4CCC281C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97B5067-6223-4AE5-B00A-CD4E4EF646EB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66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524499" cy="27422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AndroidManifest.xml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Activity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1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698826" cy="1081088"/>
          </a:xfrm>
        </p:spPr>
        <p:txBody>
          <a:bodyPr>
            <a:normAutofit/>
          </a:bodyPr>
          <a:lstStyle/>
          <a:p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4C3D26FF-8F78-454B-A237-117B9F6C8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078" y="1702625"/>
            <a:ext cx="9957042" cy="446322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/>
              <a:t>build.gradle</a:t>
            </a:r>
            <a:r>
              <a:rPr lang="en-US" sz="2400" dirty="0"/>
              <a:t>(Project :project):</a:t>
            </a:r>
            <a:endParaRPr lang="en-US" altLang="ru-RU" sz="2400" i="1" dirty="0">
              <a:solidFill>
                <a:srgbClr val="8C8C8C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classpath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"androidx.navigation:navigation-safe-args-gradle-plugin:2.4.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400" dirty="0">
              <a:solidFill>
                <a:srgbClr val="080808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400" dirty="0">
              <a:solidFill>
                <a:srgbClr val="080808"/>
              </a:solidFill>
              <a:latin typeface="JetBrains Mono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/>
              <a:t>build.gradle</a:t>
            </a:r>
            <a:r>
              <a:rPr lang="en-US" sz="2400" dirty="0"/>
              <a:t>(Module :app):</a:t>
            </a:r>
            <a:endParaRPr lang="en-US" altLang="ru-RU" sz="2400" dirty="0">
              <a:solidFill>
                <a:srgbClr val="080808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plugins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androidx.navigation.safeargs.kotlin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en-US" altLang="ru-RU" sz="2400" dirty="0">
              <a:solidFill>
                <a:srgbClr val="080808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"androidx.navigation:navigation-fragment-ktx:2.4.1"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"androidx.navigation:navigation-ui-ktx:2.4.1"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3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698826" cy="1081088"/>
          </a:xfrm>
        </p:spPr>
        <p:txBody>
          <a:bodyPr>
            <a:normAutofit/>
          </a:bodyPr>
          <a:lstStyle/>
          <a:p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88727165-53B0-4D5F-B6DE-39BC24B3BF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7643705" cy="3423602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Navigation graph – </a:t>
            </a:r>
            <a:r>
              <a:rPr lang="ru-RU" sz="1800" dirty="0"/>
              <a:t>описание в коде или </a:t>
            </a:r>
            <a:r>
              <a:rPr lang="en-US" sz="1800" dirty="0"/>
              <a:t>XML </a:t>
            </a:r>
            <a:r>
              <a:rPr lang="ru-RU" sz="1800" dirty="0"/>
              <a:t>графа навигации</a:t>
            </a:r>
          </a:p>
          <a:p>
            <a:pPr lvl="1"/>
            <a:r>
              <a:rPr lang="en-US" sz="1800" dirty="0" err="1"/>
              <a:t>NavHost</a:t>
            </a:r>
            <a:r>
              <a:rPr lang="en-US" sz="1800" dirty="0"/>
              <a:t> – </a:t>
            </a:r>
            <a:r>
              <a:rPr lang="ru-RU" sz="1800" dirty="0"/>
              <a:t>контейнер для отображения </a:t>
            </a:r>
            <a:endParaRPr lang="en-US" sz="1800" dirty="0"/>
          </a:p>
          <a:p>
            <a:pPr lvl="1"/>
            <a:r>
              <a:rPr lang="en-US" sz="1800" dirty="0" err="1"/>
              <a:t>NavController</a:t>
            </a:r>
            <a:r>
              <a:rPr lang="ru-RU" sz="1800" dirty="0"/>
              <a:t> – управляет навигацией в </a:t>
            </a:r>
            <a:r>
              <a:rPr lang="en-US" sz="1800" dirty="0" err="1"/>
              <a:t>NavHost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9059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698826" cy="1081088"/>
          </a:xfrm>
        </p:spPr>
        <p:txBody>
          <a:bodyPr>
            <a:normAutofit/>
          </a:bodyPr>
          <a:lstStyle/>
          <a:p>
            <a:r>
              <a:rPr lang="en-US" dirty="0"/>
              <a:t>Navigation Component. Graph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EC3C15-609F-4D31-83D9-A3BF98141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58" y="1439423"/>
            <a:ext cx="8664713" cy="42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33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7658946" cy="1081088"/>
          </a:xfrm>
        </p:spPr>
        <p:txBody>
          <a:bodyPr>
            <a:normAutofit/>
          </a:bodyPr>
          <a:lstStyle/>
          <a:p>
            <a:r>
              <a:rPr lang="en-US" dirty="0"/>
              <a:t>Navigation Component. </a:t>
            </a:r>
            <a:r>
              <a:rPr lang="en-US" dirty="0" err="1"/>
              <a:t>NavHost</a:t>
            </a:r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9DECCD-BF95-4CD6-BD47-BAE4DC5F7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897" y="1843950"/>
            <a:ext cx="8485903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androidx.fragment.app.FragmentContainerView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="http://schemas.android.com/apk/res/android"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="http://schemas.android.com/apk/res-auto"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nav_host_fragment_activity_main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androidx.navigation.fragment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.</a:t>
            </a:r>
            <a:r>
              <a:rPr kumimoji="0" lang="en-US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NavHostFragment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“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:defaultNavHost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“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:navGraph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navigation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navigation_main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14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817186" cy="1081088"/>
          </a:xfrm>
        </p:spPr>
        <p:txBody>
          <a:bodyPr>
            <a:normAutofit/>
          </a:bodyPr>
          <a:lstStyle/>
          <a:p>
            <a:r>
              <a:rPr lang="en-US" dirty="0"/>
              <a:t>Navigation Component. </a:t>
            </a:r>
            <a:r>
              <a:rPr lang="en-US" dirty="0" err="1"/>
              <a:t>NavController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F25DE-A7F1-4927-A3C8-DCB63143CF10}"/>
              </a:ext>
            </a:extLst>
          </p:cNvPr>
          <p:cNvSpPr txBox="1"/>
          <p:nvPr/>
        </p:nvSpPr>
        <p:spPr>
          <a:xfrm>
            <a:off x="1264920" y="2500799"/>
            <a:ext cx="94183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dirty="0">
                <a:solidFill>
                  <a:srgbClr val="080808"/>
                </a:solidFill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navHostFragment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supportFragmentManager</a:t>
            </a:r>
            <a:b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findFragmentById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nav_host_fragment_activity_main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NavHostFragment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navController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navHostFragment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navController</a:t>
            </a:r>
            <a:b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navView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setupWithNavController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navController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9543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731656" cy="1081088"/>
          </a:xfrm>
        </p:spPr>
        <p:txBody>
          <a:bodyPr>
            <a:normAutofit/>
          </a:bodyPr>
          <a:lstStyle/>
          <a:p>
            <a:r>
              <a:rPr lang="en-US" dirty="0"/>
              <a:t>Navigation Component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en-US" dirty="0" err="1"/>
              <a:t>NavController</a:t>
            </a:r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AAEBB4-0A1B-4888-BDD1-A27C7C2E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" y="1880184"/>
            <a:ext cx="943888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button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setOnClickListener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findNavController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navigate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HomeFragmentDirections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actionHomeFragmentTo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Value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Fragment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value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49AC8A2-CE2F-4C08-B834-C24788942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" y="4673931"/>
            <a:ext cx="8731656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args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Value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FragmentArgs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by 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navArgs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en-US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valueText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View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args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value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toString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80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5983608" cy="9140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Insets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C82DBCD-A663-46C4-9BD2-81EB8AD42F1E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8DBF17A-4979-46D4-8BDE-3528B383166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51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8385023" cy="1081088"/>
          </a:xfrm>
        </p:spPr>
        <p:txBody>
          <a:bodyPr>
            <a:normAutofit/>
          </a:bodyPr>
          <a:lstStyle/>
          <a:p>
            <a:r>
              <a:rPr lang="en-US" dirty="0"/>
              <a:t>Windows Insets. Edge to Edge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9F178E-9A9B-4081-8E98-7D46606DC0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46" y="1566511"/>
            <a:ext cx="3919621" cy="52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268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8385023" cy="1081088"/>
          </a:xfrm>
        </p:spPr>
        <p:txBody>
          <a:bodyPr>
            <a:normAutofit/>
          </a:bodyPr>
          <a:lstStyle/>
          <a:p>
            <a:r>
              <a:rPr lang="en-US" dirty="0"/>
              <a:t>Windows Insets</a:t>
            </a:r>
          </a:p>
        </p:txBody>
      </p:sp>
      <p:pic>
        <p:nvPicPr>
          <p:cNvPr id="5" name="Google Shape;831;p68">
            <a:extLst>
              <a:ext uri="{FF2B5EF4-FFF2-40B4-BE49-F238E27FC236}">
                <a16:creationId xmlns:a16="http://schemas.microsoft.com/office/drawing/2014/main" id="{3CADCDA6-4C62-4CBD-B89A-99CD148AB28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8267" y="1612440"/>
            <a:ext cx="3273120" cy="486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701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8385023" cy="1081088"/>
          </a:xfrm>
        </p:spPr>
        <p:txBody>
          <a:bodyPr>
            <a:normAutofit/>
          </a:bodyPr>
          <a:lstStyle/>
          <a:p>
            <a:r>
              <a:rPr lang="en-US" dirty="0"/>
              <a:t>Windows Insets</a:t>
            </a:r>
          </a:p>
        </p:txBody>
      </p:sp>
      <p:pic>
        <p:nvPicPr>
          <p:cNvPr id="4" name="Google Shape;838;p69">
            <a:extLst>
              <a:ext uri="{FF2B5EF4-FFF2-40B4-BE49-F238E27FC236}">
                <a16:creationId xmlns:a16="http://schemas.microsoft.com/office/drawing/2014/main" id="{C9009626-8EB3-49DC-A357-466DE53F2BA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4160" y="1612440"/>
            <a:ext cx="7903080" cy="494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09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603B39-0EC2-4944-94AB-87FF337B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318BEA-08D5-4C9B-8F31-88A43CA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023" y="445511"/>
            <a:ext cx="3375953" cy="5966977"/>
          </a:xfrm>
          <a:prstGeom prst="rect">
            <a:avLst/>
          </a:prstGeom>
        </p:spPr>
      </p:pic>
      <p:sp>
        <p:nvSpPr>
          <p:cNvPr id="4" name="Текст 8">
            <a:extLst>
              <a:ext uri="{FF2B5EF4-FFF2-40B4-BE49-F238E27FC236}">
                <a16:creationId xmlns:a16="http://schemas.microsoft.com/office/drawing/2014/main" id="{4E65C4E2-0AD4-4EDE-A45E-88291FD0A631}"/>
              </a:ext>
            </a:extLst>
          </p:cNvPr>
          <p:cNvSpPr txBox="1">
            <a:spLocks/>
          </p:cNvSpPr>
          <p:nvPr/>
        </p:nvSpPr>
        <p:spPr>
          <a:xfrm>
            <a:off x="671514" y="2018599"/>
            <a:ext cx="4828211" cy="418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java –</a:t>
            </a:r>
            <a:r>
              <a:rPr lang="ru-RU" sz="1800" dirty="0"/>
              <a:t> код приложения</a:t>
            </a:r>
            <a:endParaRPr lang="en-US" sz="1800" dirty="0"/>
          </a:p>
          <a:p>
            <a:pPr lvl="1"/>
            <a:r>
              <a:rPr lang="en-US" sz="1800" dirty="0"/>
              <a:t>res – </a:t>
            </a:r>
            <a:r>
              <a:rPr lang="ru-RU" sz="1800" dirty="0"/>
              <a:t>ресурсы</a:t>
            </a:r>
          </a:p>
          <a:p>
            <a:pPr lvl="1"/>
            <a:r>
              <a:rPr lang="en-US" sz="1800" dirty="0"/>
              <a:t>AndroidManifest.xml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53694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8385023" cy="1081088"/>
          </a:xfrm>
        </p:spPr>
        <p:txBody>
          <a:bodyPr>
            <a:normAutofit/>
          </a:bodyPr>
          <a:lstStyle/>
          <a:p>
            <a:r>
              <a:rPr lang="en-US" dirty="0"/>
              <a:t>System Window Insets. </a:t>
            </a:r>
            <a:r>
              <a:rPr lang="en-US" dirty="0" err="1"/>
              <a:t>Api</a:t>
            </a:r>
            <a:r>
              <a:rPr lang="en-US" dirty="0"/>
              <a:t> 21</a:t>
            </a:r>
          </a:p>
        </p:txBody>
      </p:sp>
      <p:pic>
        <p:nvPicPr>
          <p:cNvPr id="5" name="Google Shape;845;p70">
            <a:extLst>
              <a:ext uri="{FF2B5EF4-FFF2-40B4-BE49-F238E27FC236}">
                <a16:creationId xmlns:a16="http://schemas.microsoft.com/office/drawing/2014/main" id="{B669C908-1F66-45F5-B252-6D337D3402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2706" y="2498540"/>
            <a:ext cx="6866020" cy="3007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785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8385023" cy="1081088"/>
          </a:xfrm>
        </p:spPr>
        <p:txBody>
          <a:bodyPr>
            <a:normAutofit/>
          </a:bodyPr>
          <a:lstStyle/>
          <a:p>
            <a:r>
              <a:rPr lang="en-US" dirty="0"/>
              <a:t>Stable Insets. </a:t>
            </a:r>
            <a:r>
              <a:rPr lang="en-US" dirty="0" err="1"/>
              <a:t>Api</a:t>
            </a:r>
            <a:r>
              <a:rPr lang="en-US" dirty="0"/>
              <a:t> 21</a:t>
            </a:r>
          </a:p>
        </p:txBody>
      </p:sp>
      <p:pic>
        <p:nvPicPr>
          <p:cNvPr id="7" name="Google Shape;845;p70">
            <a:extLst>
              <a:ext uri="{FF2B5EF4-FFF2-40B4-BE49-F238E27FC236}">
                <a16:creationId xmlns:a16="http://schemas.microsoft.com/office/drawing/2014/main" id="{4142F54E-B602-443D-BFF3-DD4EFED1FF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2706" y="2498540"/>
            <a:ext cx="6866020" cy="3007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388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8385023" cy="1081088"/>
          </a:xfrm>
        </p:spPr>
        <p:txBody>
          <a:bodyPr>
            <a:normAutofit/>
          </a:bodyPr>
          <a:lstStyle/>
          <a:p>
            <a:r>
              <a:rPr lang="en-US" dirty="0"/>
              <a:t>Tappable element Insets. </a:t>
            </a:r>
            <a:r>
              <a:rPr lang="en-US" dirty="0" err="1"/>
              <a:t>Api</a:t>
            </a:r>
            <a:r>
              <a:rPr lang="en-US" dirty="0"/>
              <a:t> 29</a:t>
            </a:r>
          </a:p>
        </p:txBody>
      </p:sp>
      <p:pic>
        <p:nvPicPr>
          <p:cNvPr id="4" name="Google Shape;859;p72">
            <a:extLst>
              <a:ext uri="{FF2B5EF4-FFF2-40B4-BE49-F238E27FC236}">
                <a16:creationId xmlns:a16="http://schemas.microsoft.com/office/drawing/2014/main" id="{1D621793-4A48-4E94-ABFC-7D0897A6DF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8451" y="1826493"/>
            <a:ext cx="8927640" cy="45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98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8385023" cy="1081088"/>
          </a:xfrm>
        </p:spPr>
        <p:txBody>
          <a:bodyPr>
            <a:normAutofit/>
          </a:bodyPr>
          <a:lstStyle/>
          <a:p>
            <a:r>
              <a:rPr lang="en-US" dirty="0"/>
              <a:t>System gesture Insets. </a:t>
            </a:r>
            <a:r>
              <a:rPr lang="en-US" dirty="0" err="1"/>
              <a:t>Api</a:t>
            </a:r>
            <a:r>
              <a:rPr lang="en-US" dirty="0"/>
              <a:t> 29</a:t>
            </a:r>
          </a:p>
        </p:txBody>
      </p:sp>
      <p:pic>
        <p:nvPicPr>
          <p:cNvPr id="5" name="Google Shape;866;p73">
            <a:extLst>
              <a:ext uri="{FF2B5EF4-FFF2-40B4-BE49-F238E27FC236}">
                <a16:creationId xmlns:a16="http://schemas.microsoft.com/office/drawing/2014/main" id="{E74CCE3F-808B-454D-A05F-BDE6162A1B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68658"/>
          <a:stretch/>
        </p:blipFill>
        <p:spPr>
          <a:xfrm>
            <a:off x="4180320" y="1612440"/>
            <a:ext cx="3330360" cy="5076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349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8825896" cy="1081088"/>
          </a:xfrm>
        </p:spPr>
        <p:txBody>
          <a:bodyPr>
            <a:normAutofit/>
          </a:bodyPr>
          <a:lstStyle/>
          <a:p>
            <a:r>
              <a:rPr lang="en-US" dirty="0"/>
              <a:t>Mandatory system gesture Insets. </a:t>
            </a:r>
            <a:r>
              <a:rPr lang="en-US" dirty="0" err="1"/>
              <a:t>Api</a:t>
            </a:r>
            <a:r>
              <a:rPr lang="en-US" dirty="0"/>
              <a:t> 29</a:t>
            </a:r>
          </a:p>
        </p:txBody>
      </p:sp>
      <p:pic>
        <p:nvPicPr>
          <p:cNvPr id="4" name="Google Shape;873;p74">
            <a:extLst>
              <a:ext uri="{FF2B5EF4-FFF2-40B4-BE49-F238E27FC236}">
                <a16:creationId xmlns:a16="http://schemas.microsoft.com/office/drawing/2014/main" id="{5FFC2A13-5F21-45A5-84A6-8406F1C1A2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65720" y="1612440"/>
            <a:ext cx="8359560" cy="494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775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8825896" cy="1081088"/>
          </a:xfrm>
        </p:spPr>
        <p:txBody>
          <a:bodyPr>
            <a:normAutofit/>
          </a:bodyPr>
          <a:lstStyle/>
          <a:p>
            <a:r>
              <a:rPr lang="en-US" dirty="0"/>
              <a:t>Window Insets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2EF6664-026F-4205-86F9-7EC519EA6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389" y="1428063"/>
            <a:ext cx="616395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Proxima Nova Light" panose="02000506030000020004"/>
              </a:rPr>
              <a:t>theme.xml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android:navigationBarColor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&gt;@android:color/transparent&lt;/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196AA46-B08A-4741-B665-F6032857A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389" y="2579166"/>
            <a:ext cx="8265112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текст с размером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паддинга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paddingBottom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pxToDp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подписка на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инсеты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doOnApplyWindowInsets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_,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получение типа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инсетов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navBarBarType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.navigationBars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получение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инсетов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по типу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insets.getInsets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navBarBarType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получение размера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паддинга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вместе с текущим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паддингом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newBottomPadding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rect.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updatePadding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bottom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newBottomPadding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paddingBottom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pxToDp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возврат необработанных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инсетов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navBarBarType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left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right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4B7C50-DECE-48E1-A2FC-32E5704F1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389" y="2233551"/>
            <a:ext cx="616395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80808"/>
                </a:solidFill>
                <a:latin typeface="Proxima Nova Light" panose="02000506030000020004"/>
              </a:rPr>
              <a:t>В коде: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Proxima Nova Light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016793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9674981" cy="1081088"/>
          </a:xfrm>
        </p:spPr>
        <p:txBody>
          <a:bodyPr>
            <a:normAutofit/>
          </a:bodyPr>
          <a:lstStyle/>
          <a:p>
            <a:r>
              <a:rPr lang="en-US" dirty="0"/>
              <a:t>Window Insets. </a:t>
            </a:r>
            <a:r>
              <a:rPr lang="en-US" dirty="0" err="1"/>
              <a:t>doOnApplyWindowInsets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FDC4A-EFC5-4F86-8793-90CDC7D17861}"/>
              </a:ext>
            </a:extLst>
          </p:cNvPr>
          <p:cNvSpPr txBox="1"/>
          <p:nvPr/>
        </p:nvSpPr>
        <p:spPr>
          <a:xfrm>
            <a:off x="1839687" y="1429306"/>
            <a:ext cx="8512626" cy="4893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doOnApplyWindowInsets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block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сохранение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текущиъ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паддингов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initialPadding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paddingLeft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paddingTop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paddingRight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paddingBottom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подписка на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инсеты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.setOnApplyWindowInsetsListener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block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initialPadding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запрос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инсетов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или подписка на их появление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requestApplyInsetsWhenAttached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requestApplyInsetsWhenAttached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isAttachedToWindow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requestApplyInsets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addOnAttachStateChangeListener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OnAttachStateChangeListener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onViewAttachedToWindow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v.removeOnAttachStateChangeListener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v.requestApplyInsets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onViewDetachedFromWindow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Unit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68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9674981" cy="1081088"/>
          </a:xfrm>
        </p:spPr>
        <p:txBody>
          <a:bodyPr>
            <a:normAutofit/>
          </a:bodyPr>
          <a:lstStyle/>
          <a:p>
            <a:r>
              <a:rPr lang="en-US" dirty="0"/>
              <a:t>Window Insets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104A5F6-219B-466F-91BE-601E9DAD8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84" y="1867356"/>
            <a:ext cx="5467497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.setDecorFitsSystemWindows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ru-RU" sz="1600" dirty="0">
                <a:solidFill>
                  <a:srgbClr val="0033B3"/>
                </a:solidFill>
                <a:latin typeface="JetBrains Mono"/>
              </a:rPr>
              <a:t>true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7DC1C9B-B54B-42C7-9859-8C0EAC3B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82" y="1849218"/>
            <a:ext cx="5467497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.setDecorFitsSystemWindows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4A7B543-BDF4-4514-B661-3D62BCDE77BD}"/>
              </a:ext>
            </a:extLst>
          </p:cNvPr>
          <p:cNvCxnSpPr>
            <a:cxnSpLocks/>
          </p:cNvCxnSpPr>
          <p:nvPr/>
        </p:nvCxnSpPr>
        <p:spPr>
          <a:xfrm flipH="1">
            <a:off x="5845715" y="1612532"/>
            <a:ext cx="1" cy="3465495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00551A-A14F-426B-B3F4-8E9CFA54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80" y="2295494"/>
            <a:ext cx="1989700" cy="442155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068B03-331A-487C-8767-D3DA221E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789" y="2237173"/>
            <a:ext cx="1989700" cy="44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80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9674981" cy="1081088"/>
          </a:xfrm>
        </p:spPr>
        <p:txBody>
          <a:bodyPr>
            <a:normAutofit/>
          </a:bodyPr>
          <a:lstStyle/>
          <a:p>
            <a:r>
              <a:rPr lang="en-US" dirty="0"/>
              <a:t>Window Insets. Controller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1C9F4F9-507B-4045-BD82-CE80C4F5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839" y="1935696"/>
            <a:ext cx="10708864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показать и скрыть системные элементы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.getWindowInsetsController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.statusBars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.getWindowInsetsController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.statusBars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настроить отображение. например,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увет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иконок в статус и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нав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барах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.getWindowInsetsController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isAppearanceLightStatusBars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.getWindowInsetsController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isAppearanceLightNavigationBars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проверка видимости и получение размеров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.getRootWindowInsets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.getRootWindowInsets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подписка на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инсеты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findViewById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ConstraintLayout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paren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setOnApplyWindowInsetsListener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insets.isVisible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insets.getInsets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52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9674981" cy="1081088"/>
          </a:xfrm>
        </p:spPr>
        <p:txBody>
          <a:bodyPr>
            <a:normAutofit/>
          </a:bodyPr>
          <a:lstStyle/>
          <a:p>
            <a:r>
              <a:rPr lang="en-US" dirty="0"/>
              <a:t>Window Insets. Animation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55230A-06C0-46FD-BFC3-5FD55F79A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129" y="2022505"/>
            <a:ext cx="9674981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.setWindowInsetsAnimationCallback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WindowInsetsAnimationCompat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DISPATCH_MODE_STOP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onProgress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runningAnimations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MutableList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WindowInsetsAnimationCompat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updateLayoutParams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ConstraintLayout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LayoutParams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updateMargins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bottom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insets.getInsets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6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AndroidManifest.xml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828211" cy="4182176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ru-RU" sz="1800" dirty="0"/>
              <a:t>Конфигурационный файл, в котором описываются</a:t>
            </a:r>
            <a:r>
              <a:rPr lang="en-US" sz="1800" dirty="0"/>
              <a:t>:</a:t>
            </a:r>
          </a:p>
          <a:p>
            <a:pPr lvl="2"/>
            <a:r>
              <a:rPr lang="en-US" sz="1800" dirty="0"/>
              <a:t>Package </a:t>
            </a:r>
            <a:r>
              <a:rPr lang="ru-RU" sz="1800" dirty="0"/>
              <a:t>приложения</a:t>
            </a:r>
          </a:p>
          <a:p>
            <a:pPr lvl="2"/>
            <a:r>
              <a:rPr lang="ru-RU" sz="1800" dirty="0"/>
              <a:t>Для каких версии </a:t>
            </a:r>
            <a:r>
              <a:rPr lang="en-US" sz="1800" dirty="0"/>
              <a:t>Android</a:t>
            </a:r>
            <a:endParaRPr lang="ru-RU" sz="1800" dirty="0"/>
          </a:p>
          <a:p>
            <a:pPr lvl="2"/>
            <a:r>
              <a:rPr lang="ru-RU" sz="1800" dirty="0">
                <a:solidFill>
                  <a:srgbClr val="FF0000"/>
                </a:solidFill>
              </a:rPr>
              <a:t>Основные компоненты</a:t>
            </a:r>
          </a:p>
          <a:p>
            <a:pPr lvl="2"/>
            <a:r>
              <a:rPr lang="ru-RU" sz="1800" dirty="0"/>
              <a:t>Разрешения</a:t>
            </a:r>
          </a:p>
          <a:p>
            <a:pPr lvl="2"/>
            <a:r>
              <a:rPr lang="ru-RU" sz="1800" dirty="0"/>
              <a:t>Метаданные</a:t>
            </a:r>
          </a:p>
          <a:p>
            <a:pPr lvl="2"/>
            <a:r>
              <a:rPr lang="en-US" sz="1800" dirty="0"/>
              <a:t>etc.</a:t>
            </a:r>
          </a:p>
          <a:p>
            <a:pPr lvl="2"/>
            <a:endParaRPr lang="en-US" sz="1800" dirty="0"/>
          </a:p>
          <a:p>
            <a:pPr marL="269875" lvl="2" indent="0">
              <a:buNone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https://developer.android.com/guide/topics/manifest/manifest-intro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ru-RU" sz="18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715D26F-A582-4C18-9DA7-0EBE349B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71" y="890905"/>
            <a:ext cx="6212338" cy="53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3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9674981" cy="1081088"/>
          </a:xfrm>
        </p:spPr>
        <p:txBody>
          <a:bodyPr>
            <a:normAutofit/>
          </a:bodyPr>
          <a:lstStyle/>
          <a:p>
            <a:r>
              <a:rPr lang="en-US" dirty="0"/>
              <a:t>Window Insets. Animation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FCDF1-8C9C-4569-8ED6-4F1001023618}"/>
              </a:ext>
            </a:extLst>
          </p:cNvPr>
          <p:cNvSpPr txBox="1"/>
          <p:nvPr/>
        </p:nvSpPr>
        <p:spPr>
          <a:xfrm>
            <a:off x="2520150" y="5812730"/>
            <a:ext cx="7878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/>
              <a:t>Было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A945D-3734-4494-9D9B-2F49F02C1F5D}"/>
              </a:ext>
            </a:extLst>
          </p:cNvPr>
          <p:cNvSpPr txBox="1"/>
          <p:nvPr/>
        </p:nvSpPr>
        <p:spPr>
          <a:xfrm>
            <a:off x="8019311" y="5866882"/>
            <a:ext cx="9317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/>
              <a:t>Стало</a:t>
            </a:r>
          </a:p>
        </p:txBody>
      </p:sp>
      <p:pic>
        <p:nvPicPr>
          <p:cNvPr id="8" name="video_2021-10-03_04-26-51">
            <a:hlinkClick r:id="" action="ppaction://media"/>
            <a:extLst>
              <a:ext uri="{FF2B5EF4-FFF2-40B4-BE49-F238E27FC236}">
                <a16:creationId xmlns:a16="http://schemas.microsoft.com/office/drawing/2014/main" id="{9F43540C-CE12-4501-92CB-915070BF7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7370" y="1633742"/>
            <a:ext cx="1893452" cy="4108345"/>
          </a:xfrm>
          <a:prstGeom prst="rect">
            <a:avLst/>
          </a:prstGeom>
        </p:spPr>
      </p:pic>
      <p:pic>
        <p:nvPicPr>
          <p:cNvPr id="9" name="video_2021-10-03_04-27-36">
            <a:hlinkClick r:id="" action="ppaction://media"/>
            <a:extLst>
              <a:ext uri="{FF2B5EF4-FFF2-40B4-BE49-F238E27FC236}">
                <a16:creationId xmlns:a16="http://schemas.microsoft.com/office/drawing/2014/main" id="{61D77D44-E217-4556-B1CA-0F237559DA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33589" y="1641572"/>
            <a:ext cx="1903228" cy="41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1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9674981" cy="1081088"/>
          </a:xfrm>
        </p:spPr>
        <p:txBody>
          <a:bodyPr>
            <a:normAutofit/>
          </a:bodyPr>
          <a:lstStyle/>
          <a:p>
            <a:r>
              <a:rPr lang="en-US" dirty="0"/>
              <a:t>Cutout. </a:t>
            </a:r>
            <a:r>
              <a:rPr lang="en-US" dirty="0" err="1"/>
              <a:t>Api</a:t>
            </a:r>
            <a:r>
              <a:rPr lang="en-US" dirty="0"/>
              <a:t> 28</a:t>
            </a:r>
          </a:p>
        </p:txBody>
      </p:sp>
      <p:pic>
        <p:nvPicPr>
          <p:cNvPr id="10" name="Google Shape;938;p83">
            <a:extLst>
              <a:ext uri="{FF2B5EF4-FFF2-40B4-BE49-F238E27FC236}">
                <a16:creationId xmlns:a16="http://schemas.microsoft.com/office/drawing/2014/main" id="{AA1D9951-8B0A-4407-924D-61DFFDA82A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569" y="2237173"/>
            <a:ext cx="10328040" cy="3217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514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9674981" cy="1081088"/>
          </a:xfrm>
        </p:spPr>
        <p:txBody>
          <a:bodyPr>
            <a:normAutofit/>
          </a:bodyPr>
          <a:lstStyle/>
          <a:p>
            <a:r>
              <a:rPr lang="en-US" dirty="0"/>
              <a:t>Cutout. </a:t>
            </a:r>
            <a:r>
              <a:rPr lang="en-US" dirty="0" err="1"/>
              <a:t>Api</a:t>
            </a:r>
            <a:r>
              <a:rPr lang="en-US" dirty="0"/>
              <a:t> 28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38CD5FA5-C9B4-469C-9F51-17FEE9727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077" y="1702625"/>
            <a:ext cx="11313403" cy="4621975"/>
          </a:xfrm>
        </p:spPr>
        <p:txBody>
          <a:bodyPr>
            <a:noAutofit/>
          </a:bodyPr>
          <a:lstStyle/>
          <a:p>
            <a:pPr lvl="1"/>
            <a:r>
              <a:rPr lang="en-US" sz="2400" dirty="0"/>
              <a:t>LAYOUT_IN_DISPLAY_CUTOUT_MODE_DEFAULT(</a:t>
            </a:r>
            <a:r>
              <a:rPr lang="en-US" sz="2400" dirty="0" err="1"/>
              <a:t>api</a:t>
            </a:r>
            <a:r>
              <a:rPr lang="en-US" sz="2400" dirty="0"/>
              <a:t> 28) - </a:t>
            </a:r>
            <a:r>
              <a:rPr lang="ru-RU" sz="2400" dirty="0"/>
              <a:t>Контент отображается в области выреза в портретном режиме, а в альбомном режиме будет черная полоска.</a:t>
            </a:r>
          </a:p>
          <a:p>
            <a:pPr lvl="1"/>
            <a:r>
              <a:rPr lang="en-US" sz="2400" dirty="0"/>
              <a:t>LAYOUT_IN_DISPLAY_CUTOUT_MODE_SHORT_EDGES(</a:t>
            </a:r>
            <a:r>
              <a:rPr lang="en-US" sz="2400" dirty="0" err="1"/>
              <a:t>api</a:t>
            </a:r>
            <a:r>
              <a:rPr lang="en-US" sz="2400" dirty="0"/>
              <a:t> 28) - </a:t>
            </a:r>
            <a:r>
              <a:rPr lang="ru-RU" sz="2400" dirty="0"/>
              <a:t>Контент отображается в области выреза как в портретном, так и в альбомном режимах.</a:t>
            </a:r>
          </a:p>
          <a:p>
            <a:pPr lvl="1"/>
            <a:r>
              <a:rPr lang="en-US" sz="2400" dirty="0"/>
              <a:t>LAYOUT_IN_DISPLAY_CUTOUT_MODE_NEVER(</a:t>
            </a:r>
            <a:r>
              <a:rPr lang="en-US" sz="2400" dirty="0" err="1"/>
              <a:t>api</a:t>
            </a:r>
            <a:r>
              <a:rPr lang="en-US" sz="2400" dirty="0"/>
              <a:t> 28) - </a:t>
            </a:r>
            <a:r>
              <a:rPr lang="ru-RU" sz="2400" dirty="0"/>
              <a:t>Контент никогда не отображается в области выреза</a:t>
            </a:r>
          </a:p>
          <a:p>
            <a:pPr lvl="1"/>
            <a:r>
              <a:rPr lang="en-US" sz="2400" dirty="0"/>
              <a:t>LAYOUT_IN_DISPLAY_CUTOUT_MODE_ALWAYS(</a:t>
            </a:r>
            <a:r>
              <a:rPr lang="en-US" sz="2400" dirty="0" err="1"/>
              <a:t>api</a:t>
            </a:r>
            <a:r>
              <a:rPr lang="en-US" sz="2400" dirty="0"/>
              <a:t> 30) - </a:t>
            </a:r>
            <a:r>
              <a:rPr lang="ru-RU" sz="2400" dirty="0"/>
              <a:t>контент под вырезом и на краях</a:t>
            </a:r>
          </a:p>
        </p:txBody>
      </p:sp>
    </p:spTree>
    <p:extLst>
      <p:ext uri="{BB962C8B-B14F-4D97-AF65-F5344CB8AC3E}">
        <p14:creationId xmlns:p14="http://schemas.microsoft.com/office/powerpoint/2010/main" val="2649182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10950788" cy="1081088"/>
          </a:xfrm>
        </p:spPr>
        <p:txBody>
          <a:bodyPr>
            <a:normAutofit/>
          </a:bodyPr>
          <a:lstStyle/>
          <a:p>
            <a:r>
              <a:rPr lang="en-US" dirty="0"/>
              <a:t>LAYOUT_IN_DISPLAY_CUTOUT_MODE_DEFAULT</a:t>
            </a:r>
          </a:p>
        </p:txBody>
      </p:sp>
      <p:pic>
        <p:nvPicPr>
          <p:cNvPr id="7" name="Google Shape;952;p85">
            <a:extLst>
              <a:ext uri="{FF2B5EF4-FFF2-40B4-BE49-F238E27FC236}">
                <a16:creationId xmlns:a16="http://schemas.microsoft.com/office/drawing/2014/main" id="{D222CB97-5678-4398-833D-446DC6F067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59200" y="1612440"/>
            <a:ext cx="2412720" cy="494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53;p85">
            <a:extLst>
              <a:ext uri="{FF2B5EF4-FFF2-40B4-BE49-F238E27FC236}">
                <a16:creationId xmlns:a16="http://schemas.microsoft.com/office/drawing/2014/main" id="{4F40C504-64CF-46D2-A744-05546079E5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0040" y="2833920"/>
            <a:ext cx="5123160" cy="2497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654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10950788" cy="1081088"/>
          </a:xfrm>
        </p:spPr>
        <p:txBody>
          <a:bodyPr>
            <a:normAutofit/>
          </a:bodyPr>
          <a:lstStyle/>
          <a:p>
            <a:r>
              <a:rPr lang="en-US" sz="3200" dirty="0"/>
              <a:t>LAYOUT_IN_DISPLAY_CUTOUT_MODE_SHORT_EDGES</a:t>
            </a:r>
          </a:p>
        </p:txBody>
      </p:sp>
      <p:pic>
        <p:nvPicPr>
          <p:cNvPr id="5" name="Google Shape;960;p86">
            <a:extLst>
              <a:ext uri="{FF2B5EF4-FFF2-40B4-BE49-F238E27FC236}">
                <a16:creationId xmlns:a16="http://schemas.microsoft.com/office/drawing/2014/main" id="{16FD7709-0CB3-4917-ACBB-699F5FF3A1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59200" y="1612440"/>
            <a:ext cx="2123640" cy="42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61;p86">
            <a:extLst>
              <a:ext uri="{FF2B5EF4-FFF2-40B4-BE49-F238E27FC236}">
                <a16:creationId xmlns:a16="http://schemas.microsoft.com/office/drawing/2014/main" id="{79C354EF-7B75-4608-8D13-CC9391F971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9920" y="2702880"/>
            <a:ext cx="4295520" cy="2114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146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10950788" cy="1081088"/>
          </a:xfrm>
        </p:spPr>
        <p:txBody>
          <a:bodyPr>
            <a:normAutofit/>
          </a:bodyPr>
          <a:lstStyle/>
          <a:p>
            <a:r>
              <a:rPr lang="en-US" sz="3200" dirty="0"/>
              <a:t>LAYOUT_IN_DISPLAY_CUTOUT_MODE_NEVER</a:t>
            </a:r>
          </a:p>
        </p:txBody>
      </p:sp>
      <p:pic>
        <p:nvPicPr>
          <p:cNvPr id="7" name="Google Shape;968;p87">
            <a:extLst>
              <a:ext uri="{FF2B5EF4-FFF2-40B4-BE49-F238E27FC236}">
                <a16:creationId xmlns:a16="http://schemas.microsoft.com/office/drawing/2014/main" id="{DD8583C4-5B4D-41CC-8EBE-FEC0A8F90E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37320" y="1617120"/>
            <a:ext cx="2114280" cy="42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69;p87">
            <a:extLst>
              <a:ext uri="{FF2B5EF4-FFF2-40B4-BE49-F238E27FC236}">
                <a16:creationId xmlns:a16="http://schemas.microsoft.com/office/drawing/2014/main" id="{A50CEAC2-C1BD-49FA-B869-B123E669BC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360" y="2702880"/>
            <a:ext cx="4285800" cy="2114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439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10950788" cy="1081088"/>
          </a:xfrm>
        </p:spPr>
        <p:txBody>
          <a:bodyPr>
            <a:normAutofit/>
          </a:bodyPr>
          <a:lstStyle/>
          <a:p>
            <a:r>
              <a:rPr lang="en-US" sz="3200" dirty="0"/>
              <a:t>LAYOUT_IN_DISPLAY_CUTOUT_MODE_ALWAYS</a:t>
            </a:r>
          </a:p>
        </p:txBody>
      </p:sp>
      <p:pic>
        <p:nvPicPr>
          <p:cNvPr id="5" name="Google Shape;976;p88">
            <a:extLst>
              <a:ext uri="{FF2B5EF4-FFF2-40B4-BE49-F238E27FC236}">
                <a16:creationId xmlns:a16="http://schemas.microsoft.com/office/drawing/2014/main" id="{ED24FFF8-D236-467B-82C1-9D38C6A1BB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7560" y="1612440"/>
            <a:ext cx="5336640" cy="494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043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10950788" cy="1081088"/>
          </a:xfrm>
        </p:spPr>
        <p:txBody>
          <a:bodyPr>
            <a:normAutofit/>
          </a:bodyPr>
          <a:lstStyle/>
          <a:p>
            <a:r>
              <a:rPr lang="en-US" sz="3200" dirty="0"/>
              <a:t>Cutout Mode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EFAB9D0-7D43-4608-850A-241C1D03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742123"/>
            <a:ext cx="55911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EF9E9DF-BB85-438B-BF12-CB3E27E7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3" y="3579495"/>
            <a:ext cx="612457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991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92150"/>
            <a:ext cx="10950788" cy="1081088"/>
          </a:xfrm>
        </p:spPr>
        <p:txBody>
          <a:bodyPr>
            <a:normAutofit/>
          </a:bodyPr>
          <a:lstStyle/>
          <a:p>
            <a:r>
              <a:rPr lang="en-US" sz="3200" dirty="0"/>
              <a:t>Rounded Corner </a:t>
            </a:r>
            <a:r>
              <a:rPr lang="en-US" sz="3200" dirty="0" err="1"/>
              <a:t>Api</a:t>
            </a:r>
            <a:r>
              <a:rPr lang="en-US" sz="3200" dirty="0"/>
              <a:t>. Android 12 (API 31)</a:t>
            </a:r>
          </a:p>
        </p:txBody>
      </p:sp>
      <p:pic>
        <p:nvPicPr>
          <p:cNvPr id="8" name="Picture 2" descr="Android 12: пристальный разбор главных фич | GeekBrains - образовательный  портал">
            <a:extLst>
              <a:ext uri="{FF2B5EF4-FFF2-40B4-BE49-F238E27FC236}">
                <a16:creationId xmlns:a16="http://schemas.microsoft.com/office/drawing/2014/main" id="{6C691734-D92A-4642-85A9-BA3B9FF1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660" y="1971675"/>
            <a:ext cx="33147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EC899AB-6415-4154-954E-D1666F7B6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86" y="1786367"/>
            <a:ext cx="6576908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insets.getRoundedCorner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RoundedCorner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POSITION_TOP_LEFT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let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topLeft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.getLocationInWindow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buttonLeftInWindow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first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buttonTopInWindow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получение </a:t>
            </a:r>
            <a:r>
              <a:rPr lang="ru-RU" altLang="ru-RU" sz="1200" i="1" dirty="0">
                <a:solidFill>
                  <a:srgbClr val="8C8C8C"/>
                </a:solidFill>
                <a:latin typeface="JetBrains Mono"/>
              </a:rPr>
              <a:t>долины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катетов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offset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topLeft.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radius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Math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.toRadians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45.0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topBoundary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topLeft.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center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offset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leftBoundary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topLeft.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center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offset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если кнопка усекается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buttonLeftInWindow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leftBoundary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buttonTopInWindow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topBoundary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отступы для кнопки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updateLayoutParams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ConstraintLayout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LayoutParams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updateMargins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right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leftBoundary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buttonLeftInWindow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coerceAtLeast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top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topBoundary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buttonTopInWindow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coerceAtLeast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878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583317"/>
            <a:ext cx="5475287" cy="3656386"/>
          </a:xfrm>
        </p:spPr>
        <p:txBody>
          <a:bodyPr anchor="t"/>
          <a:lstStyle/>
          <a:p>
            <a:r>
              <a:rPr lang="ru-RU" dirty="0"/>
              <a:t>Не забудьте отметиться на портале</a:t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08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C48747E-569D-8A4E-AF9B-2D54F345299A}"/>
              </a:ext>
            </a:extLst>
          </p:cNvPr>
          <p:cNvGrpSpPr/>
          <p:nvPr/>
        </p:nvGrpSpPr>
        <p:grpSpPr>
          <a:xfrm>
            <a:off x="671512" y="1773238"/>
            <a:ext cx="10874375" cy="4392612"/>
            <a:chOff x="671513" y="1773238"/>
            <a:chExt cx="10647204" cy="3959843"/>
          </a:xfrm>
          <a:solidFill>
            <a:schemeClr val="accent1"/>
          </a:solidFill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00949C2-91C0-7945-AB05-F236FE6F6811}"/>
                </a:ext>
              </a:extLst>
            </p:cNvPr>
            <p:cNvSpPr/>
            <p:nvPr/>
          </p:nvSpPr>
          <p:spPr>
            <a:xfrm>
              <a:off x="671513" y="1773238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en-US" sz="2000" dirty="0">
                  <a:solidFill>
                    <a:schemeClr val="bg1"/>
                  </a:solidFill>
                </a:rPr>
                <a:t>Activity – </a:t>
              </a:r>
              <a:r>
                <a:rPr lang="ru-RU" sz="2000" dirty="0">
                  <a:solidFill>
                    <a:schemeClr val="bg1"/>
                  </a:solidFill>
                </a:rPr>
                <a:t>окно приложения, который видит и с которым взаимодействует пользователь</a:t>
              </a: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665B233B-2D7A-7847-BD9E-24CAB175B5FA}"/>
                </a:ext>
              </a:extLst>
            </p:cNvPr>
            <p:cNvSpPr/>
            <p:nvPr/>
          </p:nvSpPr>
          <p:spPr>
            <a:xfrm>
              <a:off x="671513" y="3786974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en-US" sz="2000" dirty="0" err="1">
                  <a:solidFill>
                    <a:schemeClr val="bg1"/>
                  </a:solidFill>
                </a:rPr>
                <a:t>ContentProvider</a:t>
              </a:r>
              <a:r>
                <a:rPr lang="en-US" sz="2000" dirty="0">
                  <a:solidFill>
                    <a:schemeClr val="bg1"/>
                  </a:solidFill>
                </a:rPr>
                <a:t> –</a:t>
              </a:r>
              <a:r>
                <a:rPr lang="ru-RU" sz="2000" dirty="0">
                  <a:solidFill>
                    <a:schemeClr val="bg1"/>
                  </a:solidFill>
                </a:rPr>
                <a:t> предоставление доступа к данным приложения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6BAD62C8-B0AE-B84D-951C-7D5F4612CF06}"/>
                </a:ext>
              </a:extLst>
            </p:cNvPr>
            <p:cNvSpPr/>
            <p:nvPr/>
          </p:nvSpPr>
          <p:spPr>
            <a:xfrm>
              <a:off x="6040191" y="1775325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en-US" sz="2000" dirty="0">
                  <a:solidFill>
                    <a:schemeClr val="bg1"/>
                  </a:solidFill>
                </a:rPr>
                <a:t>Service – </a:t>
              </a:r>
              <a:r>
                <a:rPr lang="ru-RU" sz="2000" dirty="0">
                  <a:solidFill>
                    <a:schemeClr val="bg1"/>
                  </a:solidFill>
                </a:rPr>
                <a:t>выполнение долгих задач</a:t>
              </a:r>
              <a:r>
                <a:rPr lang="en-US" sz="2000" dirty="0">
                  <a:solidFill>
                    <a:schemeClr val="bg1"/>
                  </a:solidFill>
                </a:rPr>
                <a:t>, </a:t>
              </a:r>
              <a:r>
                <a:rPr lang="ru-RU" sz="2000" dirty="0">
                  <a:solidFill>
                    <a:schemeClr val="bg1"/>
                  </a:solidFill>
                </a:rPr>
                <a:t>предоставление функциональности другим приложениям</a:t>
              </a: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FEA4A99-7028-6342-A414-2837170A1C55}"/>
                </a:ext>
              </a:extLst>
            </p:cNvPr>
            <p:cNvSpPr/>
            <p:nvPr/>
          </p:nvSpPr>
          <p:spPr>
            <a:xfrm>
              <a:off x="6040191" y="3789061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en-US" sz="2000" dirty="0">
                  <a:solidFill>
                    <a:schemeClr val="bg1"/>
                  </a:solidFill>
                </a:rPr>
                <a:t>Broadcast Receiver</a:t>
              </a:r>
              <a:r>
                <a:rPr lang="ru-RU" sz="2000" dirty="0">
                  <a:solidFill>
                    <a:schemeClr val="bg1"/>
                  </a:solidFill>
                </a:rPr>
                <a:t> – приемник широковещательным сообщений</a:t>
              </a: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</a:t>
            </a:r>
          </a:p>
        </p:txBody>
      </p:sp>
    </p:spTree>
    <p:extLst>
      <p:ext uri="{BB962C8B-B14F-4D97-AF65-F5344CB8AC3E}">
        <p14:creationId xmlns:p14="http://schemas.microsoft.com/office/powerpoint/2010/main" val="1715100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4794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Intent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marL="269875" lvl="2" indent="0">
              <a:buNone/>
            </a:pPr>
            <a:r>
              <a:rPr lang="ru-RU" sz="2000" dirty="0"/>
              <a:t>Намерение. Описание операции с основными компонентами.</a:t>
            </a:r>
          </a:p>
          <a:p>
            <a:pPr marL="269875" lvl="2" indent="0">
              <a:buNone/>
            </a:pPr>
            <a:endParaRPr lang="ru-RU" sz="2000" dirty="0"/>
          </a:p>
          <a:p>
            <a:pPr marL="269875" lvl="2" indent="0">
              <a:buNone/>
            </a:pPr>
            <a:r>
              <a:rPr lang="ru-RU" sz="2000" dirty="0"/>
              <a:t>Явные</a:t>
            </a:r>
            <a:r>
              <a:rPr lang="en-US" sz="2000" dirty="0"/>
              <a:t>:</a:t>
            </a:r>
          </a:p>
          <a:p>
            <a:pPr marL="269875" lvl="2" indent="0">
              <a:buNone/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MainActivity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java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lang="en-US" sz="2000" dirty="0"/>
          </a:p>
          <a:p>
            <a:pPr marL="269875" lvl="2" indent="0">
              <a:buNone/>
            </a:pPr>
            <a:r>
              <a:rPr lang="ru-RU" sz="2000" dirty="0"/>
              <a:t>Неявные</a:t>
            </a:r>
            <a:endParaRPr lang="en-US" sz="2000" dirty="0"/>
          </a:p>
          <a:p>
            <a:pPr marL="269875" lvl="2" indent="0">
              <a:buNone/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ACTION_VIEW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Uri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.parse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url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ACTION_CALL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apply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data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Uri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.parse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tel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12345678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3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Intent</a:t>
            </a:r>
            <a:r>
              <a:rPr lang="ru-RU" dirty="0"/>
              <a:t>. Применение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CC980DCB-B3A4-40DC-A9B1-7D828834F0EE}"/>
              </a:ext>
            </a:extLst>
          </p:cNvPr>
          <p:cNvSpPr txBox="1">
            <a:spLocks/>
          </p:cNvSpPr>
          <p:nvPr/>
        </p:nvSpPr>
        <p:spPr>
          <a:xfrm>
            <a:off x="671514" y="2018599"/>
            <a:ext cx="8701086" cy="418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Activity</a:t>
            </a:r>
          </a:p>
          <a:p>
            <a:pPr lvl="2"/>
            <a:r>
              <a:rPr lang="ru-RU" sz="2000" dirty="0"/>
              <a:t>Запуск: </a:t>
            </a:r>
            <a:r>
              <a:rPr lang="en-US" sz="2000" b="1" dirty="0" err="1"/>
              <a:t>startActivity</a:t>
            </a:r>
            <a:endParaRPr lang="en-US" sz="2000" b="1" dirty="0"/>
          </a:p>
          <a:p>
            <a:pPr lvl="1"/>
            <a:r>
              <a:rPr lang="en-US" sz="2000" dirty="0"/>
              <a:t>Service</a:t>
            </a:r>
          </a:p>
          <a:p>
            <a:pPr lvl="2"/>
            <a:r>
              <a:rPr lang="ru-RU" sz="2000" dirty="0"/>
              <a:t>Запуск и отправка данных: </a:t>
            </a:r>
            <a:r>
              <a:rPr lang="en-US" sz="2000" b="1" dirty="0" err="1"/>
              <a:t>startService</a:t>
            </a:r>
            <a:endParaRPr lang="en-US" sz="2000" b="1" dirty="0"/>
          </a:p>
          <a:p>
            <a:pPr lvl="2"/>
            <a:r>
              <a:rPr lang="ru-RU" sz="2000" dirty="0"/>
              <a:t>Привязка: </a:t>
            </a:r>
            <a:r>
              <a:rPr lang="en-US" sz="2000" b="1" dirty="0" err="1"/>
              <a:t>bindService</a:t>
            </a:r>
            <a:endParaRPr lang="en-US" sz="2000" b="1" dirty="0"/>
          </a:p>
          <a:p>
            <a:pPr lvl="1"/>
            <a:r>
              <a:rPr lang="en-US" sz="2000" dirty="0"/>
              <a:t>Broadcast Receiver:</a:t>
            </a:r>
          </a:p>
          <a:p>
            <a:pPr lvl="2"/>
            <a:r>
              <a:rPr lang="ru-RU" sz="2000" dirty="0"/>
              <a:t>Отправка сообщений: </a:t>
            </a:r>
            <a:r>
              <a:rPr lang="en-US" sz="2000" b="1" dirty="0" err="1"/>
              <a:t>sendBroadcast</a:t>
            </a:r>
            <a:r>
              <a:rPr lang="en-US" sz="2000" dirty="0"/>
              <a:t>, </a:t>
            </a:r>
            <a:r>
              <a:rPr lang="en-US" sz="2000" b="1" dirty="0" err="1"/>
              <a:t>sendOrderedBroadcast</a:t>
            </a:r>
            <a:r>
              <a:rPr lang="en-US" sz="2000" dirty="0"/>
              <a:t>, </a:t>
            </a:r>
            <a:r>
              <a:rPr lang="en-US" sz="2000" b="1" dirty="0" err="1"/>
              <a:t>sendStickyBroadcast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6243275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Timesavers - Light</Template>
  <TotalTime>13061</TotalTime>
  <Words>2369</Words>
  <Application>Microsoft Office PowerPoint</Application>
  <PresentationFormat>Широкоэкранный</PresentationFormat>
  <Paragraphs>225</Paragraphs>
  <Slides>70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80" baseType="lpstr">
      <vt:lpstr>Arial</vt:lpstr>
      <vt:lpstr>Calibri</vt:lpstr>
      <vt:lpstr>JetBrains Mono</vt:lpstr>
      <vt:lpstr>Proxima Nova Light</vt:lpstr>
      <vt:lpstr>SF Pro Text Light</vt:lpstr>
      <vt:lpstr>TT Commons</vt:lpstr>
      <vt:lpstr>VK Sans Display DemiBold</vt:lpstr>
      <vt:lpstr>VK Sans Display Medium</vt:lpstr>
      <vt:lpstr>Системный шрифт, обычный</vt:lpstr>
      <vt:lpstr>VK New Color</vt:lpstr>
      <vt:lpstr>Activity Fragment  Lifecycle and etc.</vt:lpstr>
      <vt:lpstr>Не забудьте отметиться на портале  </vt:lpstr>
      <vt:lpstr>Содержание</vt:lpstr>
      <vt:lpstr>AndroidManifest.xml Intent Activity</vt:lpstr>
      <vt:lpstr>Структура проекта</vt:lpstr>
      <vt:lpstr>AndroidManifest.xml</vt:lpstr>
      <vt:lpstr>Основные компоненты</vt:lpstr>
      <vt:lpstr>Intent</vt:lpstr>
      <vt:lpstr>Intent. Применение</vt:lpstr>
      <vt:lpstr>Intent</vt:lpstr>
      <vt:lpstr>AndroidManifest.xml Activity</vt:lpstr>
      <vt:lpstr>Activity</vt:lpstr>
      <vt:lpstr>Activity. Lifecycle</vt:lpstr>
      <vt:lpstr>Activity. Destroy</vt:lpstr>
      <vt:lpstr>Activity. Save State</vt:lpstr>
      <vt:lpstr>Activity. Save State</vt:lpstr>
      <vt:lpstr>Activity. Persistent Save State</vt:lpstr>
      <vt:lpstr>Activity. Configuration Changes</vt:lpstr>
      <vt:lpstr>Activity. Task</vt:lpstr>
      <vt:lpstr>Activity. Task Affinity</vt:lpstr>
      <vt:lpstr>Activity. Launch Mode</vt:lpstr>
      <vt:lpstr>Activity. Standard</vt:lpstr>
      <vt:lpstr>Activity. SingleTop</vt:lpstr>
      <vt:lpstr>Activity. SingleTask </vt:lpstr>
      <vt:lpstr>Activity. SingleInstance </vt:lpstr>
      <vt:lpstr>Все ли работает так как надо?</vt:lpstr>
      <vt:lpstr>Activity. Флаги, которые много могут поменять</vt:lpstr>
      <vt:lpstr>Разберем на практике</vt:lpstr>
      <vt:lpstr>Fragment</vt:lpstr>
      <vt:lpstr>Fragment</vt:lpstr>
      <vt:lpstr>Fragment. Lifecycle</vt:lpstr>
      <vt:lpstr>Fragment</vt:lpstr>
      <vt:lpstr>Fragment. Добавление</vt:lpstr>
      <vt:lpstr>Fragment.  FragmentManager</vt:lpstr>
      <vt:lpstr>Fragment. FragmentTransaction</vt:lpstr>
      <vt:lpstr>Fragment. FragmentTransaction</vt:lpstr>
      <vt:lpstr>Fragment.  FragmentManager</vt:lpstr>
      <vt:lpstr>Fragment. Communication</vt:lpstr>
      <vt:lpstr>Navigation Component</vt:lpstr>
      <vt:lpstr>Navigation Component</vt:lpstr>
      <vt:lpstr>Navigation Component</vt:lpstr>
      <vt:lpstr>Navigation Component. Graph</vt:lpstr>
      <vt:lpstr>Navigation Component. NavHost</vt:lpstr>
      <vt:lpstr>Navigation Component. NavController</vt:lpstr>
      <vt:lpstr>Navigation Component. NavController</vt:lpstr>
      <vt:lpstr>Insets</vt:lpstr>
      <vt:lpstr>Windows Insets. Edge to Edge</vt:lpstr>
      <vt:lpstr>Windows Insets</vt:lpstr>
      <vt:lpstr>Windows Insets</vt:lpstr>
      <vt:lpstr>System Window Insets. Api 21</vt:lpstr>
      <vt:lpstr>Stable Insets. Api 21</vt:lpstr>
      <vt:lpstr>Tappable element Insets. Api 29</vt:lpstr>
      <vt:lpstr>System gesture Insets. Api 29</vt:lpstr>
      <vt:lpstr>Mandatory system gesture Insets. Api 29</vt:lpstr>
      <vt:lpstr>Window Insets</vt:lpstr>
      <vt:lpstr>Window Insets. doOnApplyWindowInsets</vt:lpstr>
      <vt:lpstr>Window Insets</vt:lpstr>
      <vt:lpstr>Window Insets. Controller</vt:lpstr>
      <vt:lpstr>Window Insets. Animation</vt:lpstr>
      <vt:lpstr>Window Insets. Animation</vt:lpstr>
      <vt:lpstr>Cutout. Api 28</vt:lpstr>
      <vt:lpstr>Cutout. Api 28</vt:lpstr>
      <vt:lpstr>LAYOUT_IN_DISPLAY_CUTOUT_MODE_DEFAULT</vt:lpstr>
      <vt:lpstr>LAYOUT_IN_DISPLAY_CUTOUT_MODE_SHORT_EDGES</vt:lpstr>
      <vt:lpstr>LAYOUT_IN_DISPLAY_CUTOUT_MODE_NEVER</vt:lpstr>
      <vt:lpstr>LAYOUT_IN_DISPLAY_CUTOUT_MODE_ALWAYS</vt:lpstr>
      <vt:lpstr>Cutout Mode</vt:lpstr>
      <vt:lpstr>Rounded Corner Api. Android 12 (API 31)</vt:lpstr>
      <vt:lpstr>Не забудьте отметиться на портале  </vt:lpstr>
      <vt:lpstr>Спасибо 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Jan Clod Nu Mum</cp:lastModifiedBy>
  <cp:revision>71</cp:revision>
  <dcterms:created xsi:type="dcterms:W3CDTF">2020-08-24T10:59:58Z</dcterms:created>
  <dcterms:modified xsi:type="dcterms:W3CDTF">2022-03-28T14:40:22Z</dcterms:modified>
</cp:coreProperties>
</file>